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10475-33FF-1F15-2A57-B2F783B379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86AFF5-5ACB-1076-640A-F7F30D02C1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277E55-1027-F1FE-42A2-797BEC4C338C}"/>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995AD161-E0A5-AE50-9386-18132605F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2B19EE-0256-8758-4DF4-FF25BF1D9042}"/>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2044388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4D50-352B-1F0E-0939-3F16127E8F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EFFAD7-2F91-C58F-9765-5957538836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D8D70-A30B-7546-4D7E-AA85939BD526}"/>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CFDC854A-240B-6AD5-ADD1-572D68CF32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D21C08-CFEF-03FC-261D-DF54E59648BA}"/>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460582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36A547-2B7D-B2BB-2E64-78F8D9EB5D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816CC3-34D5-9C97-0FCE-1AC4E70C1FA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B2A16F-368F-505E-F105-EBD175AF37EE}"/>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A1C67A32-811C-D787-4C37-0AF355FD18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6B967-745C-316A-BD7F-F09E1BC99074}"/>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266939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85F0-B27D-F178-0F12-4292AA094E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C3379F-EBF7-4E4E-2820-BD134E210A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3DBB26-684A-5823-9C63-BF8FB69B1EAC}"/>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2B0F16DB-4F08-1742-E155-E72CCD5CD8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361F1-7A9F-0F27-B932-ECEC2EE52905}"/>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256577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9E990-D1B9-6052-118B-4C9782F6E2D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A9AC367-ACB8-C64B-E225-560E977122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F71C11-235E-8665-9766-FE8634AC06C7}"/>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F1187CDD-C615-007F-A0ED-5E050A6119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751E74-D013-504B-70CC-E765AD85138A}"/>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4122665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A6FA4-F2C9-4BD5-AFD5-D0B5AA2ACA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A70A2C-127C-7D70-FC82-9DD869DF16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0EC1D6-A8B0-821F-91AE-0A921F462D4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9727CD-5C0B-61BB-182E-38DA62A6BC6C}"/>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6" name="Footer Placeholder 5">
            <a:extLst>
              <a:ext uri="{FF2B5EF4-FFF2-40B4-BE49-F238E27FC236}">
                <a16:creationId xmlns:a16="http://schemas.microsoft.com/office/drawing/2014/main" id="{A1A67818-2ADF-135F-F004-2013A24F3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6FE9F-B702-20ED-1B1B-ACBCFF6DCF14}"/>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425924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2DB55-B379-59B2-6447-D94EC54CF8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DFFDC3-DC87-03CB-7691-CCCBA52096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5EABF6-9E26-1F94-E0D0-DD1E54B071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FE59718-FA58-0507-1CA4-46E9F524B0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49F5345-4987-73EA-81B7-40B5D13218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51EBD7C-EE63-CC1B-B397-FD7B7FFF17F0}"/>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8" name="Footer Placeholder 7">
            <a:extLst>
              <a:ext uri="{FF2B5EF4-FFF2-40B4-BE49-F238E27FC236}">
                <a16:creationId xmlns:a16="http://schemas.microsoft.com/office/drawing/2014/main" id="{457D6844-F549-D692-05AC-9B1FAA0FEF4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86F862-9B39-79F8-2452-35D2743378EE}"/>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353152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0901B-C146-9488-6343-A30358301B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3FF426-0E5E-F8EA-E107-F737AE44E7D0}"/>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4" name="Footer Placeholder 3">
            <a:extLst>
              <a:ext uri="{FF2B5EF4-FFF2-40B4-BE49-F238E27FC236}">
                <a16:creationId xmlns:a16="http://schemas.microsoft.com/office/drawing/2014/main" id="{F4AAECE4-721F-BB22-4198-46214BB11A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0F588E-BBEB-6F4C-EA48-3CAAF8A4DE62}"/>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1935187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8110B-9500-8DD3-B560-AB51D7F506A0}"/>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3" name="Footer Placeholder 2">
            <a:extLst>
              <a:ext uri="{FF2B5EF4-FFF2-40B4-BE49-F238E27FC236}">
                <a16:creationId xmlns:a16="http://schemas.microsoft.com/office/drawing/2014/main" id="{60BF6D8E-2CAF-48DE-DEEF-39B9C1A5594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8A2AF18-B1E6-D131-7E68-5A473E3EAFFD}"/>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640213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CB66-A8E1-7571-DA54-BDCBCD1144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0AB98D-9170-FD6B-52FB-F4D56E93A2F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D05CC4-236D-C526-4B1D-908BEB3DDD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C71171-5405-F179-388A-919F02E96B56}"/>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6" name="Footer Placeholder 5">
            <a:extLst>
              <a:ext uri="{FF2B5EF4-FFF2-40B4-BE49-F238E27FC236}">
                <a16:creationId xmlns:a16="http://schemas.microsoft.com/office/drawing/2014/main" id="{F1539B1D-9C4D-0583-6D73-F0E3B159D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8A0E35-EFD8-26BD-BBFC-5E3085776875}"/>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514246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148EE-51AA-007F-204C-C80870D2A7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F5EF79B-103F-CC4A-D966-0B98F9DA5B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BB3CFC8-99D2-B593-2545-F2B93193D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22745-A9F3-892B-BFB8-D7791D37C56F}"/>
              </a:ext>
            </a:extLst>
          </p:cNvPr>
          <p:cNvSpPr>
            <a:spLocks noGrp="1"/>
          </p:cNvSpPr>
          <p:nvPr>
            <p:ph type="dt" sz="half" idx="10"/>
          </p:nvPr>
        </p:nvSpPr>
        <p:spPr/>
        <p:txBody>
          <a:bodyPr/>
          <a:lstStyle/>
          <a:p>
            <a:fld id="{D1FC1E75-2698-45D2-84AF-615A814E3D93}" type="datetimeFigureOut">
              <a:rPr lang="en-US" smtClean="0"/>
              <a:t>8/7/2023</a:t>
            </a:fld>
            <a:endParaRPr lang="en-US"/>
          </a:p>
        </p:txBody>
      </p:sp>
      <p:sp>
        <p:nvSpPr>
          <p:cNvPr id="6" name="Footer Placeholder 5">
            <a:extLst>
              <a:ext uri="{FF2B5EF4-FFF2-40B4-BE49-F238E27FC236}">
                <a16:creationId xmlns:a16="http://schemas.microsoft.com/office/drawing/2014/main" id="{2C9CD3CB-7E9D-E505-6347-D55C338C77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2024C4-B1E1-B264-52C6-9D3FA52D648D}"/>
              </a:ext>
            </a:extLst>
          </p:cNvPr>
          <p:cNvSpPr>
            <a:spLocks noGrp="1"/>
          </p:cNvSpPr>
          <p:nvPr>
            <p:ph type="sldNum" sz="quarter" idx="12"/>
          </p:nvPr>
        </p:nvSpPr>
        <p:spPr/>
        <p:txBody>
          <a:bodyPr/>
          <a:lstStyle/>
          <a:p>
            <a:fld id="{59A6FD45-0C62-4CDC-9802-2F5836A015C7}" type="slidenum">
              <a:rPr lang="en-US" smtClean="0"/>
              <a:t>‹#›</a:t>
            </a:fld>
            <a:endParaRPr lang="en-US"/>
          </a:p>
        </p:txBody>
      </p:sp>
    </p:spTree>
    <p:extLst>
      <p:ext uri="{BB962C8B-B14F-4D97-AF65-F5344CB8AC3E}">
        <p14:creationId xmlns:p14="http://schemas.microsoft.com/office/powerpoint/2010/main" val="1895897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7F3AA-2DB7-2CD9-9A0A-BD8AE14272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E4C669E-9804-378F-914D-EDE6BACFD8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69AACD-D0B6-D95B-0C4E-686ED70881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FC1E75-2698-45D2-84AF-615A814E3D93}" type="datetimeFigureOut">
              <a:rPr lang="en-US" smtClean="0"/>
              <a:t>8/7/2023</a:t>
            </a:fld>
            <a:endParaRPr lang="en-US"/>
          </a:p>
        </p:txBody>
      </p:sp>
      <p:sp>
        <p:nvSpPr>
          <p:cNvPr id="5" name="Footer Placeholder 4">
            <a:extLst>
              <a:ext uri="{FF2B5EF4-FFF2-40B4-BE49-F238E27FC236}">
                <a16:creationId xmlns:a16="http://schemas.microsoft.com/office/drawing/2014/main" id="{935688A6-94A7-C986-1125-611F86ACE2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29F935-0E33-2A1B-AEFD-86F0D3A306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6FD45-0C62-4CDC-9802-2F5836A015C7}" type="slidenum">
              <a:rPr lang="en-US" smtClean="0"/>
              <a:t>‹#›</a:t>
            </a:fld>
            <a:endParaRPr lang="en-US"/>
          </a:p>
        </p:txBody>
      </p:sp>
    </p:spTree>
    <p:extLst>
      <p:ext uri="{BB962C8B-B14F-4D97-AF65-F5344CB8AC3E}">
        <p14:creationId xmlns:p14="http://schemas.microsoft.com/office/powerpoint/2010/main" val="5834769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www.toastmasters.org/education/youth-leadership-progra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088C7E8A-DDD7-7B9D-B1FB-C0A93ACAE8D5}"/>
              </a:ext>
            </a:extLst>
          </p:cNvPr>
          <p:cNvSpPr>
            <a:spLocks noGrp="1"/>
          </p:cNvSpPr>
          <p:nvPr>
            <p:ph type="ctrTitle"/>
          </p:nvPr>
        </p:nvSpPr>
        <p:spPr>
          <a:xfrm>
            <a:off x="984922" y="102198"/>
            <a:ext cx="10053763" cy="1804894"/>
          </a:xfrm>
        </p:spPr>
        <p:txBody>
          <a:bodyPr anchor="b">
            <a:normAutofit/>
          </a:bodyPr>
          <a:lstStyle/>
          <a:p>
            <a:r>
              <a:rPr lang="en-US" sz="4800" dirty="0">
                <a:solidFill>
                  <a:srgbClr val="FFFFFF"/>
                </a:solidFill>
              </a:rPr>
              <a:t>City of Sierra Vista Youth Commission New Business Items</a:t>
            </a:r>
          </a:p>
        </p:txBody>
      </p:sp>
      <p:sp>
        <p:nvSpPr>
          <p:cNvPr id="3" name="Subtitle 2">
            <a:extLst>
              <a:ext uri="{FF2B5EF4-FFF2-40B4-BE49-F238E27FC236}">
                <a16:creationId xmlns:a16="http://schemas.microsoft.com/office/drawing/2014/main" id="{8250EA4A-CC7E-51A6-3C90-77A744588443}"/>
              </a:ext>
            </a:extLst>
          </p:cNvPr>
          <p:cNvSpPr>
            <a:spLocks noGrp="1"/>
          </p:cNvSpPr>
          <p:nvPr>
            <p:ph type="subTitle" idx="1"/>
          </p:nvPr>
        </p:nvSpPr>
        <p:spPr>
          <a:xfrm>
            <a:off x="934122" y="5297544"/>
            <a:ext cx="10005951" cy="1458258"/>
          </a:xfrm>
        </p:spPr>
        <p:txBody>
          <a:bodyPr anchor="ctr">
            <a:normAutofit/>
          </a:bodyPr>
          <a:lstStyle/>
          <a:p>
            <a:r>
              <a:rPr lang="en-US" dirty="0"/>
              <a:t>3 September 2023 – 9 a.m. </a:t>
            </a:r>
          </a:p>
          <a:p>
            <a:r>
              <a:rPr lang="en-US" dirty="0"/>
              <a:t>Prepared by Sophia Rosa, Youth Commissioner - Chair</a:t>
            </a:r>
          </a:p>
          <a:p>
            <a:pPr marL="342900" indent="-342900" algn="l">
              <a:buFont typeface="Arial" panose="020B0604020202020204" pitchFamily="34" charset="0"/>
              <a:buChar char="•"/>
            </a:pPr>
            <a:endParaRPr lang="en-US" dirty="0"/>
          </a:p>
        </p:txBody>
      </p:sp>
    </p:spTree>
    <p:extLst>
      <p:ext uri="{BB962C8B-B14F-4D97-AF65-F5344CB8AC3E}">
        <p14:creationId xmlns:p14="http://schemas.microsoft.com/office/powerpoint/2010/main" val="296339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C5191AE0-92A8-C2B1-6877-D858970F9726}"/>
              </a:ext>
            </a:extLst>
          </p:cNvPr>
          <p:cNvSpPr>
            <a:spLocks noGrp="1"/>
          </p:cNvSpPr>
          <p:nvPr>
            <p:ph type="ctrTitle"/>
          </p:nvPr>
        </p:nvSpPr>
        <p:spPr>
          <a:xfrm>
            <a:off x="2911299" y="-580098"/>
            <a:ext cx="7280665" cy="1899912"/>
          </a:xfrm>
        </p:spPr>
        <p:txBody>
          <a:bodyPr vert="horz" lIns="91440" tIns="45720" rIns="91440" bIns="45720" rtlCol="0" anchor="ctr">
            <a:normAutofit/>
          </a:bodyPr>
          <a:lstStyle/>
          <a:p>
            <a:pPr algn="l"/>
            <a:br>
              <a:rPr lang="en-US" sz="2500" dirty="0"/>
            </a:br>
            <a:br>
              <a:rPr lang="en-US" sz="2500" b="1" u="sng" dirty="0"/>
            </a:br>
            <a:r>
              <a:rPr lang="en-US" sz="2500" b="1" u="sng" dirty="0"/>
              <a:t> </a:t>
            </a:r>
            <a:br>
              <a:rPr lang="en-US" sz="2500" b="1" u="sng" dirty="0"/>
            </a:br>
            <a:r>
              <a:rPr lang="en-US" sz="3500" b="1" u="sng" dirty="0"/>
              <a:t>New Business Items for Motion</a:t>
            </a:r>
          </a:p>
        </p:txBody>
      </p:sp>
      <p:sp>
        <p:nvSpPr>
          <p:cNvPr id="3" name="Subtitle 2">
            <a:extLst>
              <a:ext uri="{FF2B5EF4-FFF2-40B4-BE49-F238E27FC236}">
                <a16:creationId xmlns:a16="http://schemas.microsoft.com/office/drawing/2014/main" id="{8250EA4A-CC7E-51A6-3C90-77A744588443}"/>
              </a:ext>
            </a:extLst>
          </p:cNvPr>
          <p:cNvSpPr>
            <a:spLocks noGrp="1"/>
          </p:cNvSpPr>
          <p:nvPr>
            <p:ph type="subTitle" idx="1"/>
          </p:nvPr>
        </p:nvSpPr>
        <p:spPr>
          <a:xfrm>
            <a:off x="193040" y="1684188"/>
            <a:ext cx="11775440" cy="3742762"/>
          </a:xfrm>
        </p:spPr>
        <p:txBody>
          <a:bodyPr vert="horz" lIns="91440" tIns="45720" rIns="91440" bIns="45720" rtlCol="0">
            <a:normAutofit/>
          </a:bodyPr>
          <a:lstStyle/>
          <a:p>
            <a:pPr marL="571500" indent="-457200" algn="l">
              <a:buFont typeface="+mj-lt"/>
              <a:buAutoNum type="alphaLcParenR"/>
            </a:pPr>
            <a:r>
              <a:rPr lang="en-US" sz="2000" dirty="0"/>
              <a:t>Youth Commission 2023-2024 Budget and Spend Plan </a:t>
            </a:r>
          </a:p>
          <a:p>
            <a:pPr marL="228600" indent="-457200" algn="l">
              <a:buFont typeface="+mj-lt"/>
              <a:buAutoNum type="alphaLcParenR"/>
            </a:pPr>
            <a:endParaRPr lang="en-US" sz="2000" dirty="0"/>
          </a:p>
          <a:p>
            <a:pPr marL="571500" indent="-457200" algn="l">
              <a:buFont typeface="+mj-lt"/>
              <a:buAutoNum type="alphaLcParenR"/>
            </a:pPr>
            <a:r>
              <a:rPr lang="en-US" sz="2000" dirty="0">
                <a:effectLst/>
              </a:rPr>
              <a:t> Youth Commission Needs Assessment Survey  </a:t>
            </a:r>
          </a:p>
          <a:p>
            <a:pPr marL="228600" indent="-457200" algn="l">
              <a:buFont typeface="+mj-lt"/>
              <a:buAutoNum type="alphaLcParenR"/>
            </a:pPr>
            <a:endParaRPr lang="en-US" sz="2000" dirty="0">
              <a:effectLst/>
            </a:endParaRPr>
          </a:p>
          <a:p>
            <a:pPr marL="571500" indent="-457200" algn="l">
              <a:buFont typeface="+mj-lt"/>
              <a:buAutoNum type="alphaLcParenR"/>
            </a:pPr>
            <a:r>
              <a:rPr lang="en-US" sz="2000" dirty="0">
                <a:effectLst/>
              </a:rPr>
              <a:t>Upcoming Sierra Vista Events for possible Youth Commission Participation </a:t>
            </a:r>
          </a:p>
          <a:p>
            <a:pPr marL="571500" indent="-457200" algn="l">
              <a:buFont typeface="+mj-lt"/>
              <a:buAutoNum type="alphaLcParenR"/>
            </a:pPr>
            <a:endParaRPr lang="en-US" sz="2000" dirty="0">
              <a:effectLst/>
            </a:endParaRPr>
          </a:p>
          <a:p>
            <a:pPr marL="571500" indent="-457200" algn="l">
              <a:buFont typeface="+mj-lt"/>
              <a:buAutoNum type="alphaLcParenR"/>
            </a:pPr>
            <a:r>
              <a:rPr lang="en-US" sz="2000" dirty="0">
                <a:effectLst/>
              </a:rPr>
              <a:t>Youth Commission Fight Against Hunger Can food and Frozen Turkey Drive proposed Saturday, 16 Nov 23 -     9 a.m. to 3 p.m. location TBD. </a:t>
            </a:r>
          </a:p>
          <a:p>
            <a:pPr marL="342900" indent="-228600" algn="l">
              <a:buFont typeface="Arial" panose="020B0604020202020204" pitchFamily="34" charset="0"/>
              <a:buChar char="•"/>
            </a:pPr>
            <a:endParaRPr lang="en-US" sz="2000" dirty="0">
              <a:effectLst/>
            </a:endParaRPr>
          </a:p>
          <a:p>
            <a:pPr marL="342900" indent="-228600" algn="l">
              <a:buFont typeface="Arial" panose="020B0604020202020204" pitchFamily="34" charset="0"/>
              <a:buChar char="•"/>
            </a:pPr>
            <a:endParaRPr lang="en-US" sz="1400" dirty="0"/>
          </a:p>
        </p:txBody>
      </p:sp>
    </p:spTree>
    <p:extLst>
      <p:ext uri="{BB962C8B-B14F-4D97-AF65-F5344CB8AC3E}">
        <p14:creationId xmlns:p14="http://schemas.microsoft.com/office/powerpoint/2010/main" val="2237717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697DB3-F570-ACCA-62AC-EDDCD9403E2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a:solidFill>
                  <a:schemeClr val="bg1"/>
                </a:solidFill>
                <a:latin typeface="+mj-lt"/>
                <a:ea typeface="+mj-ea"/>
                <a:cs typeface="+mj-cs"/>
              </a:rPr>
              <a:t>2023-2024 Youth Commission Budget &amp; Spend Plan </a:t>
            </a:r>
          </a:p>
        </p:txBody>
      </p:sp>
      <p:graphicFrame>
        <p:nvGraphicFramePr>
          <p:cNvPr id="7" name="Table 7">
            <a:extLst>
              <a:ext uri="{FF2B5EF4-FFF2-40B4-BE49-F238E27FC236}">
                <a16:creationId xmlns:a16="http://schemas.microsoft.com/office/drawing/2014/main" id="{37724FAB-034C-357F-0678-BBC6E61722E2}"/>
              </a:ext>
            </a:extLst>
          </p:cNvPr>
          <p:cNvGraphicFramePr>
            <a:graphicFrameLocks noGrp="1"/>
          </p:cNvGraphicFramePr>
          <p:nvPr>
            <p:extLst>
              <p:ext uri="{D42A27DB-BD31-4B8C-83A1-F6EECF244321}">
                <p14:modId xmlns:p14="http://schemas.microsoft.com/office/powerpoint/2010/main" val="1489556227"/>
              </p:ext>
            </p:extLst>
          </p:nvPr>
        </p:nvGraphicFramePr>
        <p:xfrm>
          <a:off x="182880" y="1829245"/>
          <a:ext cx="11887201" cy="4118497"/>
        </p:xfrm>
        <a:graphic>
          <a:graphicData uri="http://schemas.openxmlformats.org/drawingml/2006/table">
            <a:tbl>
              <a:tblPr firstRow="1" bandRow="1">
                <a:noFill/>
                <a:tableStyleId>{8EC20E35-A176-4012-BC5E-935CFFF8708E}</a:tableStyleId>
              </a:tblPr>
              <a:tblGrid>
                <a:gridCol w="3103495">
                  <a:extLst>
                    <a:ext uri="{9D8B030D-6E8A-4147-A177-3AD203B41FA5}">
                      <a16:colId xmlns:a16="http://schemas.microsoft.com/office/drawing/2014/main" val="221624574"/>
                    </a:ext>
                  </a:extLst>
                </a:gridCol>
                <a:gridCol w="3755887">
                  <a:extLst>
                    <a:ext uri="{9D8B030D-6E8A-4147-A177-3AD203B41FA5}">
                      <a16:colId xmlns:a16="http://schemas.microsoft.com/office/drawing/2014/main" val="3531827869"/>
                    </a:ext>
                  </a:extLst>
                </a:gridCol>
                <a:gridCol w="1171070">
                  <a:extLst>
                    <a:ext uri="{9D8B030D-6E8A-4147-A177-3AD203B41FA5}">
                      <a16:colId xmlns:a16="http://schemas.microsoft.com/office/drawing/2014/main" val="3951699964"/>
                    </a:ext>
                  </a:extLst>
                </a:gridCol>
                <a:gridCol w="1390103">
                  <a:extLst>
                    <a:ext uri="{9D8B030D-6E8A-4147-A177-3AD203B41FA5}">
                      <a16:colId xmlns:a16="http://schemas.microsoft.com/office/drawing/2014/main" val="1176989425"/>
                    </a:ext>
                  </a:extLst>
                </a:gridCol>
                <a:gridCol w="2466646">
                  <a:extLst>
                    <a:ext uri="{9D8B030D-6E8A-4147-A177-3AD203B41FA5}">
                      <a16:colId xmlns:a16="http://schemas.microsoft.com/office/drawing/2014/main" val="1432521623"/>
                    </a:ext>
                  </a:extLst>
                </a:gridCol>
              </a:tblGrid>
              <a:tr h="713022">
                <a:tc>
                  <a:txBody>
                    <a:bodyPr/>
                    <a:lstStyle/>
                    <a:p>
                      <a:r>
                        <a:rPr lang="en-US" sz="1500" b="1" u="sng" cap="none" spc="0">
                          <a:solidFill>
                            <a:schemeClr val="tx1"/>
                          </a:solidFill>
                        </a:rPr>
                        <a:t>Item</a:t>
                      </a:r>
                    </a:p>
                  </a:txBody>
                  <a:tcPr marL="0" marR="86295" marT="20568" marB="102840" anchor="b">
                    <a:lnL w="12700" cmpd="sng">
                      <a:noFill/>
                    </a:lnL>
                    <a:lnR w="12700" cmpd="sng">
                      <a:noFill/>
                    </a:lnR>
                    <a:lnT w="9525" cap="flat" cmpd="sng" algn="ctr">
                      <a:noFill/>
                      <a:prstDash val="solid"/>
                    </a:lnT>
                    <a:lnB w="38100" cmpd="sng">
                      <a:noFill/>
                    </a:lnB>
                    <a:noFill/>
                  </a:tcPr>
                </a:tc>
                <a:tc>
                  <a:txBody>
                    <a:bodyPr/>
                    <a:lstStyle/>
                    <a:p>
                      <a:r>
                        <a:rPr lang="en-US" sz="1500" b="1" u="sng" cap="none" spc="0">
                          <a:solidFill>
                            <a:schemeClr val="tx1"/>
                          </a:solidFill>
                        </a:rPr>
                        <a:t>Purpose</a:t>
                      </a:r>
                    </a:p>
                  </a:txBody>
                  <a:tcPr marL="0" marR="86295" marT="20568" marB="102840" anchor="b">
                    <a:lnL w="12700" cmpd="sng">
                      <a:noFill/>
                    </a:lnL>
                    <a:lnR w="12700" cmpd="sng">
                      <a:noFill/>
                    </a:lnR>
                    <a:lnT w="9525" cap="flat" cmpd="sng" algn="ctr">
                      <a:noFill/>
                      <a:prstDash val="solid"/>
                    </a:lnT>
                    <a:lnB w="38100" cmpd="sng">
                      <a:noFill/>
                    </a:lnB>
                    <a:noFill/>
                  </a:tcPr>
                </a:tc>
                <a:tc>
                  <a:txBody>
                    <a:bodyPr/>
                    <a:lstStyle/>
                    <a:p>
                      <a:r>
                        <a:rPr lang="en-US" sz="1500" b="1" u="sng" cap="none" spc="0">
                          <a:solidFill>
                            <a:schemeClr val="tx1"/>
                          </a:solidFill>
                        </a:rPr>
                        <a:t>Quantity</a:t>
                      </a:r>
                    </a:p>
                  </a:txBody>
                  <a:tcPr marL="0" marR="86295" marT="20568" marB="102840" anchor="b">
                    <a:lnL w="12700" cmpd="sng">
                      <a:noFill/>
                    </a:lnL>
                    <a:lnR w="12700" cmpd="sng">
                      <a:noFill/>
                    </a:lnR>
                    <a:lnT w="9525" cap="flat" cmpd="sng" algn="ctr">
                      <a:noFill/>
                      <a:prstDash val="solid"/>
                    </a:lnT>
                    <a:lnB w="38100" cmpd="sng">
                      <a:noFill/>
                    </a:lnB>
                    <a:noFill/>
                  </a:tcPr>
                </a:tc>
                <a:tc>
                  <a:txBody>
                    <a:bodyPr/>
                    <a:lstStyle/>
                    <a:p>
                      <a:r>
                        <a:rPr lang="en-US" sz="1500" b="1" u="sng" cap="none" spc="0">
                          <a:solidFill>
                            <a:schemeClr val="tx1"/>
                          </a:solidFill>
                        </a:rPr>
                        <a:t>Estimate Cost</a:t>
                      </a:r>
                    </a:p>
                  </a:txBody>
                  <a:tcPr marL="0" marR="86295" marT="20568" marB="102840" anchor="b">
                    <a:lnL w="12700" cmpd="sng">
                      <a:noFill/>
                    </a:lnL>
                    <a:lnR w="12700" cmpd="sng">
                      <a:noFill/>
                    </a:lnR>
                    <a:lnT w="9525" cap="flat" cmpd="sng" algn="ctr">
                      <a:noFill/>
                      <a:prstDash val="solid"/>
                    </a:lnT>
                    <a:lnB w="38100" cmpd="sng">
                      <a:noFill/>
                    </a:lnB>
                    <a:noFill/>
                  </a:tcPr>
                </a:tc>
                <a:tc>
                  <a:txBody>
                    <a:bodyPr/>
                    <a:lstStyle/>
                    <a:p>
                      <a:r>
                        <a:rPr lang="en-US" sz="1500" b="1" u="sng" cap="none" spc="0" dirty="0">
                          <a:solidFill>
                            <a:schemeClr val="tx1"/>
                          </a:solidFill>
                        </a:rPr>
                        <a:t>Category</a:t>
                      </a:r>
                    </a:p>
                  </a:txBody>
                  <a:tcPr marL="0" marR="86295" marT="20568" marB="102840" anchor="b">
                    <a:lnL w="12700" cmpd="sng">
                      <a:noFill/>
                    </a:lnL>
                    <a:lnR w="12700" cmpd="sng">
                      <a:noFill/>
                    </a:lnR>
                    <a:lnT w="9525" cap="flat" cmpd="sng" algn="ctr">
                      <a:noFill/>
                      <a:prstDash val="solid"/>
                    </a:lnT>
                    <a:lnB w="38100" cmpd="sng">
                      <a:noFill/>
                    </a:lnB>
                    <a:noFill/>
                  </a:tcPr>
                </a:tc>
                <a:extLst>
                  <a:ext uri="{0D108BD9-81ED-4DB2-BD59-A6C34878D82A}">
                    <a16:rowId xmlns:a16="http://schemas.microsoft.com/office/drawing/2014/main" val="3919831305"/>
                  </a:ext>
                </a:extLst>
              </a:tr>
              <a:tr h="586187">
                <a:tc>
                  <a:txBody>
                    <a:bodyPr/>
                    <a:lstStyle/>
                    <a:p>
                      <a:r>
                        <a:rPr lang="en-US" sz="1500" cap="none" spc="0" dirty="0">
                          <a:solidFill>
                            <a:schemeClr val="tx1"/>
                          </a:solidFill>
                        </a:rPr>
                        <a:t>T-Shirts </a:t>
                      </a:r>
                    </a:p>
                  </a:txBody>
                  <a:tcPr marL="0" marR="86295" marT="30852" marB="102840">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n-US" sz="1500" cap="none" spc="0" dirty="0">
                          <a:solidFill>
                            <a:schemeClr val="tx1"/>
                          </a:solidFill>
                        </a:rPr>
                        <a:t>To wear when representing the City as Youth Commissioners. </a:t>
                      </a:r>
                    </a:p>
                  </a:txBody>
                  <a:tcPr marL="0" marR="86295" marT="30852" marB="102840">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n-US" sz="1500" cap="none" spc="0" dirty="0">
                          <a:solidFill>
                            <a:schemeClr val="tx1"/>
                          </a:solidFill>
                        </a:rPr>
                        <a:t>4 </a:t>
                      </a:r>
                    </a:p>
                  </a:txBody>
                  <a:tcPr marL="0" marR="86295" marT="30852" marB="102840">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n-US" sz="1500" cap="none" spc="0">
                          <a:solidFill>
                            <a:schemeClr val="tx1"/>
                          </a:solidFill>
                        </a:rPr>
                        <a:t>$50.00</a:t>
                      </a:r>
                    </a:p>
                  </a:txBody>
                  <a:tcPr marL="0" marR="86295" marT="30852" marB="102840">
                    <a:lnL w="12700" cmpd="sng">
                      <a:noFill/>
                      <a:prstDash val="solid"/>
                    </a:lnL>
                    <a:lnR w="12700" cmpd="sng">
                      <a:noFill/>
                      <a:prstDash val="solid"/>
                    </a:lnR>
                    <a:lnT w="38100" cmpd="sng">
                      <a:noFill/>
                    </a:lnT>
                    <a:lnB w="9525" cap="flat" cmpd="sng" algn="ctr">
                      <a:solidFill>
                        <a:schemeClr val="tx1"/>
                      </a:solidFill>
                      <a:prstDash val="solid"/>
                    </a:lnB>
                    <a:noFill/>
                  </a:tcPr>
                </a:tc>
                <a:tc>
                  <a:txBody>
                    <a:bodyPr/>
                    <a:lstStyle/>
                    <a:p>
                      <a:r>
                        <a:rPr lang="en-US" sz="1500" cap="none" spc="0">
                          <a:solidFill>
                            <a:schemeClr val="tx1"/>
                          </a:solidFill>
                        </a:rPr>
                        <a:t>Supplies</a:t>
                      </a:r>
                    </a:p>
                  </a:txBody>
                  <a:tcPr marL="0" marR="86295" marT="30852" marB="102840">
                    <a:lnL w="12700" cmpd="sng">
                      <a:noFill/>
                      <a:prstDash val="solid"/>
                    </a:lnL>
                    <a:lnR w="12700" cmpd="sng">
                      <a:noFill/>
                      <a:prstDash val="solid"/>
                    </a:lnR>
                    <a:lnT w="38100" cmpd="sng">
                      <a:noFill/>
                    </a:lnT>
                    <a:lnB w="9525" cap="flat" cmpd="sng" algn="ctr">
                      <a:solidFill>
                        <a:schemeClr val="tx1"/>
                      </a:solidFill>
                      <a:prstDash val="solid"/>
                    </a:lnB>
                    <a:noFill/>
                  </a:tcPr>
                </a:tc>
                <a:extLst>
                  <a:ext uri="{0D108BD9-81ED-4DB2-BD59-A6C34878D82A}">
                    <a16:rowId xmlns:a16="http://schemas.microsoft.com/office/drawing/2014/main" val="2298003440"/>
                  </a:ext>
                </a:extLst>
              </a:tr>
              <a:tr h="791866">
                <a:tc>
                  <a:txBody>
                    <a:bodyPr/>
                    <a:lstStyle/>
                    <a:p>
                      <a:r>
                        <a:rPr lang="en-US" sz="1500" cap="none" spc="0">
                          <a:solidFill>
                            <a:schemeClr val="tx1"/>
                          </a:solidFill>
                        </a:rPr>
                        <a:t>8 ft Stretch Table cover</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dirty="0">
                          <a:solidFill>
                            <a:schemeClr val="tx1"/>
                          </a:solidFill>
                        </a:rPr>
                        <a:t>Customized City of Sierra Vista Youth Commission table covers for covering information tables during events. </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a:solidFill>
                            <a:schemeClr val="tx1"/>
                          </a:solidFill>
                        </a:rPr>
                        <a:t>1</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a:solidFill>
                            <a:schemeClr val="tx1"/>
                          </a:solidFill>
                        </a:rPr>
                        <a:t>$50.00 </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a:solidFill>
                            <a:schemeClr val="tx1"/>
                          </a:solidFill>
                        </a:rPr>
                        <a:t>Supplies</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146142496"/>
                  </a:ext>
                </a:extLst>
              </a:tr>
              <a:tr h="791866">
                <a:tc>
                  <a:txBody>
                    <a:bodyPr/>
                    <a:lstStyle/>
                    <a:p>
                      <a:r>
                        <a:rPr lang="en-US" sz="1500" cap="none" spc="0">
                          <a:solidFill>
                            <a:schemeClr val="tx1"/>
                          </a:solidFill>
                        </a:rPr>
                        <a:t>Promotion Pencils</a:t>
                      </a:r>
                    </a:p>
                  </a:txBody>
                  <a:tcPr marL="0" marR="86295" marT="30852" marB="102840">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r>
                        <a:rPr lang="en-US" sz="1500" cap="none" spc="0" dirty="0">
                          <a:solidFill>
                            <a:schemeClr val="tx1"/>
                          </a:solidFill>
                        </a:rPr>
                        <a:t>Custom City of Sierra Vista Youth Commission Pencils for Back School Fair in August 2024. </a:t>
                      </a:r>
                    </a:p>
                  </a:txBody>
                  <a:tcPr marL="0" marR="86295" marT="30852" marB="102840">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r>
                        <a:rPr lang="en-US" sz="1500" cap="none" spc="0">
                          <a:solidFill>
                            <a:schemeClr val="tx1"/>
                          </a:solidFill>
                        </a:rPr>
                        <a:t>500</a:t>
                      </a:r>
                    </a:p>
                  </a:txBody>
                  <a:tcPr marL="0" marR="86295" marT="30852" marB="102840">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r>
                        <a:rPr lang="en-US" sz="1500" cap="none" spc="0" dirty="0">
                          <a:solidFill>
                            <a:schemeClr val="tx1"/>
                          </a:solidFill>
                        </a:rPr>
                        <a:t>$150.00</a:t>
                      </a:r>
                    </a:p>
                  </a:txBody>
                  <a:tcPr marL="0" marR="86295" marT="30852" marB="102840">
                    <a:lnL w="12700" cmpd="sng">
                      <a:noFill/>
                      <a:prstDash val="solid"/>
                    </a:lnL>
                    <a:lnR w="12700" cmpd="sng">
                      <a:noFill/>
                      <a:prstDash val="solid"/>
                    </a:lnR>
                    <a:lnT w="12700" cmpd="sng">
                      <a:noFill/>
                      <a:prstDash val="solid"/>
                    </a:lnT>
                    <a:lnB w="9525" cap="flat" cmpd="sng" algn="ctr">
                      <a:solidFill>
                        <a:schemeClr val="tx1"/>
                      </a:solidFill>
                      <a:prstDash val="solid"/>
                    </a:lnB>
                    <a:noFill/>
                  </a:tcPr>
                </a:tc>
                <a:tc>
                  <a:txBody>
                    <a:bodyPr/>
                    <a:lstStyle/>
                    <a:p>
                      <a:r>
                        <a:rPr lang="en-US" sz="1500" cap="none" spc="0">
                          <a:solidFill>
                            <a:schemeClr val="tx1"/>
                          </a:solidFill>
                        </a:rPr>
                        <a:t>Supplies</a:t>
                      </a:r>
                    </a:p>
                  </a:txBody>
                  <a:tcPr marL="0" marR="86295" marT="30852" marB="102840">
                    <a:lnL w="12700" cmpd="sng">
                      <a:noFill/>
                      <a:prstDash val="solid"/>
                    </a:lnL>
                    <a:lnR w="12700" cmpd="sng">
                      <a:noFill/>
                      <a:prstDash val="solid"/>
                    </a:lnR>
                    <a:lnT w="12700" cmpd="sng">
                      <a:noFill/>
                      <a:prstDash val="solid"/>
                    </a:lnT>
                    <a:lnB w="9525" cap="flat" cmpd="sng" algn="ctr">
                      <a:solidFill>
                        <a:schemeClr val="tx1"/>
                      </a:solidFill>
                      <a:prstDash val="solid"/>
                    </a:lnB>
                    <a:noFill/>
                  </a:tcPr>
                </a:tc>
                <a:extLst>
                  <a:ext uri="{0D108BD9-81ED-4DB2-BD59-A6C34878D82A}">
                    <a16:rowId xmlns:a16="http://schemas.microsoft.com/office/drawing/2014/main" val="1085099028"/>
                  </a:ext>
                </a:extLst>
              </a:tr>
              <a:tr h="1203225">
                <a:tc>
                  <a:txBody>
                    <a:bodyPr/>
                    <a:lstStyle/>
                    <a:p>
                      <a:pPr>
                        <a:tabLst>
                          <a:tab pos="1655763" algn="l"/>
                          <a:tab pos="1768475" algn="l"/>
                        </a:tabLst>
                      </a:pPr>
                      <a:r>
                        <a:rPr lang="en-US" sz="1500" cap="none" spc="0" dirty="0">
                          <a:solidFill>
                            <a:schemeClr val="tx1"/>
                          </a:solidFill>
                        </a:rPr>
                        <a:t>Toastmasters Public Speaking</a:t>
                      </a:r>
                    </a:p>
                    <a:p>
                      <a:pPr>
                        <a:tabLst>
                          <a:tab pos="1655763" algn="l"/>
                          <a:tab pos="1768475" algn="l"/>
                        </a:tabLst>
                      </a:pPr>
                      <a:r>
                        <a:rPr lang="en-US" sz="1500" cap="none" spc="0" dirty="0">
                          <a:solidFill>
                            <a:schemeClr val="tx1"/>
                          </a:solidFill>
                        </a:rPr>
                        <a:t>Leadership Training </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dirty="0">
                          <a:solidFill>
                            <a:schemeClr val="tx1"/>
                          </a:solidFill>
                        </a:rPr>
                        <a:t>1-2 Hours per week for 8 weeks. Training for Youth Commissioners to develop speaking and leadership skills.  Ages 14 to 18. </a:t>
                      </a:r>
                      <a:r>
                        <a:rPr lang="en-US" sz="1500" cap="none" spc="0" dirty="0">
                          <a:solidFill>
                            <a:schemeClr val="tx1"/>
                          </a:solidFill>
                          <a:hlinkClick r:id="rId2">
                            <a:extLst>
                              <a:ext uri="{A12FA001-AC4F-418D-AE19-62706E023703}">
                                <ahyp:hlinkClr xmlns:ahyp="http://schemas.microsoft.com/office/drawing/2018/hyperlinkcolor" val="tx"/>
                              </a:ext>
                            </a:extLst>
                          </a:hlinkClick>
                        </a:rPr>
                        <a:t>Toastmasters International -Youth Leadership Program</a:t>
                      </a:r>
                      <a:endParaRPr lang="en-US" sz="1500" cap="none" spc="0" dirty="0">
                        <a:solidFill>
                          <a:schemeClr val="tx1"/>
                        </a:solidFill>
                      </a:endParaRP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dirty="0">
                          <a:solidFill>
                            <a:schemeClr val="tx1"/>
                          </a:solidFill>
                        </a:rPr>
                        <a:t>3 </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dirty="0">
                          <a:solidFill>
                            <a:schemeClr val="tx1"/>
                          </a:solidFill>
                        </a:rPr>
                        <a:t>TBD</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tc>
                  <a:txBody>
                    <a:bodyPr/>
                    <a:lstStyle/>
                    <a:p>
                      <a:r>
                        <a:rPr lang="en-US" sz="1500" cap="none" spc="0" dirty="0">
                          <a:solidFill>
                            <a:schemeClr val="tx1"/>
                          </a:solidFill>
                        </a:rPr>
                        <a:t>Commissioners Leadership Development Skills</a:t>
                      </a:r>
                    </a:p>
                  </a:txBody>
                  <a:tcPr marL="0" marR="86295" marT="30852" marB="102840">
                    <a:lnL w="12700" cmpd="sng">
                      <a:noFill/>
                      <a:prstDash val="solid"/>
                    </a:lnL>
                    <a:lnR w="12700" cmpd="sng">
                      <a:noFill/>
                      <a:prstDash val="solid"/>
                    </a:lnR>
                    <a:lnT w="9525"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1200224061"/>
                  </a:ext>
                </a:extLst>
              </a:tr>
            </a:tbl>
          </a:graphicData>
        </a:graphic>
      </p:graphicFrame>
    </p:spTree>
    <p:extLst>
      <p:ext uri="{BB962C8B-B14F-4D97-AF65-F5344CB8AC3E}">
        <p14:creationId xmlns:p14="http://schemas.microsoft.com/office/powerpoint/2010/main" val="2308942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C5191AE0-92A8-C2B1-6877-D858970F9726}"/>
              </a:ext>
            </a:extLst>
          </p:cNvPr>
          <p:cNvSpPr>
            <a:spLocks noGrp="1"/>
          </p:cNvSpPr>
          <p:nvPr>
            <p:ph type="ctrTitle"/>
          </p:nvPr>
        </p:nvSpPr>
        <p:spPr>
          <a:xfrm>
            <a:off x="1278891" y="97790"/>
            <a:ext cx="8576524" cy="923574"/>
          </a:xfrm>
        </p:spPr>
        <p:txBody>
          <a:bodyPr vert="horz" lIns="91440" tIns="45720" rIns="91440" bIns="45720" rtlCol="0" anchor="ctr">
            <a:normAutofit/>
          </a:bodyPr>
          <a:lstStyle/>
          <a:p>
            <a:pPr algn="l"/>
            <a:r>
              <a:rPr lang="en-US" sz="3600" b="1" u="sng" dirty="0">
                <a:effectLst/>
              </a:rPr>
              <a:t>Youth Commission Needs Assessment Survey</a:t>
            </a:r>
            <a:endParaRPr lang="en-US" sz="3500" b="1" u="sng" dirty="0"/>
          </a:p>
        </p:txBody>
      </p:sp>
      <p:sp>
        <p:nvSpPr>
          <p:cNvPr id="3" name="Subtitle 2">
            <a:extLst>
              <a:ext uri="{FF2B5EF4-FFF2-40B4-BE49-F238E27FC236}">
                <a16:creationId xmlns:a16="http://schemas.microsoft.com/office/drawing/2014/main" id="{8250EA4A-CC7E-51A6-3C90-77A744588443}"/>
              </a:ext>
            </a:extLst>
          </p:cNvPr>
          <p:cNvSpPr>
            <a:spLocks noGrp="1"/>
          </p:cNvSpPr>
          <p:nvPr>
            <p:ph type="subTitle" idx="1"/>
          </p:nvPr>
        </p:nvSpPr>
        <p:spPr>
          <a:xfrm>
            <a:off x="148590" y="1021364"/>
            <a:ext cx="11775440" cy="5582636"/>
          </a:xfrm>
        </p:spPr>
        <p:txBody>
          <a:bodyPr vert="horz" lIns="91440" tIns="45720" rIns="91440" bIns="45720" rtlCol="0">
            <a:normAutofit lnSpcReduction="10000"/>
          </a:bodyPr>
          <a:lstStyle/>
          <a:p>
            <a:pPr marL="114300" algn="l"/>
            <a:r>
              <a:rPr lang="en-US" sz="1600" dirty="0"/>
              <a:t>The purpose of the Youth Commission is to advise the Mayor on City Council on matters of concern to the youth of Sierra Vista and to recommend and encourage action programs for local government support.</a:t>
            </a:r>
          </a:p>
          <a:p>
            <a:pPr marL="400050" indent="-285750" algn="l">
              <a:buFont typeface="Arial" panose="020B0604020202020204" pitchFamily="34" charset="0"/>
              <a:buChar char="•"/>
            </a:pPr>
            <a:r>
              <a:rPr lang="en-US" sz="1600" dirty="0"/>
              <a:t>Motion for the Youth Commission to create a Youth Needs Assessment Survey to identify the top three things that are important to youths in Sierra Vista.  </a:t>
            </a:r>
          </a:p>
          <a:p>
            <a:pPr marL="400050" indent="-285750" algn="l">
              <a:buFont typeface="Arial" panose="020B0604020202020204" pitchFamily="34" charset="0"/>
              <a:buChar char="•"/>
            </a:pPr>
            <a:r>
              <a:rPr lang="en-US" sz="1600" dirty="0"/>
              <a:t>The results of the survey will provide the Youth Commission with data to develop activities and programs for the City of Sierra Vista to support.  </a:t>
            </a:r>
          </a:p>
          <a:p>
            <a:pPr marL="400050" indent="-285750" algn="l">
              <a:buFont typeface="Arial" panose="020B0604020202020204" pitchFamily="34" charset="0"/>
              <a:buChar char="•"/>
            </a:pPr>
            <a:r>
              <a:rPr lang="en-US" sz="1600" dirty="0"/>
              <a:t>Survey will be provided to Middle and High Schools and posted on Social Media</a:t>
            </a:r>
          </a:p>
          <a:p>
            <a:pPr marL="400050" indent="-285750" algn="l">
              <a:buFont typeface="Arial" panose="020B0604020202020204" pitchFamily="34" charset="0"/>
              <a:buChar char="•"/>
            </a:pPr>
            <a:r>
              <a:rPr lang="en-US" sz="1600" dirty="0"/>
              <a:t>The short survey will consist of 2 questions: </a:t>
            </a:r>
          </a:p>
          <a:p>
            <a:pPr marL="742950" lvl="1" indent="-171450" algn="l">
              <a:buFont typeface="Arial" panose="020B0604020202020204" pitchFamily="34" charset="0"/>
              <a:buChar char="•"/>
            </a:pPr>
            <a:r>
              <a:rPr lang="en-US" sz="1200" dirty="0"/>
              <a:t>Question 1:  Select your age group</a:t>
            </a:r>
          </a:p>
          <a:p>
            <a:pPr marL="571500" lvl="1" algn="l"/>
            <a:r>
              <a:rPr lang="en-US" sz="1200" dirty="0"/>
              <a:t>		Ages 9-13</a:t>
            </a:r>
          </a:p>
          <a:p>
            <a:pPr marL="571500" lvl="1" algn="l"/>
            <a:r>
              <a:rPr lang="en-US" sz="1200" dirty="0"/>
              <a:t>		Ages 14-18</a:t>
            </a:r>
          </a:p>
          <a:p>
            <a:pPr marL="571500" lvl="1" algn="l"/>
            <a:r>
              <a:rPr lang="en-US" sz="1200" dirty="0"/>
              <a:t>		Ages 19-22</a:t>
            </a:r>
          </a:p>
          <a:p>
            <a:pPr marL="571500" lvl="1" algn="l"/>
            <a:endParaRPr lang="en-US" sz="1200" dirty="0"/>
          </a:p>
          <a:p>
            <a:pPr marL="857250" lvl="1" indent="-285750" algn="l">
              <a:buFont typeface="Arial" panose="020B0604020202020204" pitchFamily="34" charset="0"/>
              <a:buChar char="•"/>
            </a:pPr>
            <a:r>
              <a:rPr lang="en-US" sz="1200" dirty="0"/>
              <a:t>Question 2: Please select the top three issues that are important to you:</a:t>
            </a:r>
          </a:p>
          <a:p>
            <a:pPr marL="1314450" lvl="2" indent="-285750" algn="l">
              <a:buFont typeface="Arial" panose="020B0604020202020204" pitchFamily="34" charset="0"/>
              <a:buChar char="•"/>
            </a:pPr>
            <a:r>
              <a:rPr lang="en-US" sz="1000" dirty="0"/>
              <a:t>Sports and Recreation</a:t>
            </a:r>
          </a:p>
          <a:p>
            <a:pPr marL="1314450" lvl="2" indent="-285750" algn="l">
              <a:buFont typeface="Arial" panose="020B0604020202020204" pitchFamily="34" charset="0"/>
              <a:buChar char="•"/>
            </a:pPr>
            <a:r>
              <a:rPr lang="en-US" sz="1000" dirty="0"/>
              <a:t>Arts and Crafts</a:t>
            </a:r>
          </a:p>
          <a:p>
            <a:pPr marL="1314450" lvl="2" indent="-285750" algn="l">
              <a:buFont typeface="Arial" panose="020B0604020202020204" pitchFamily="34" charset="0"/>
              <a:buChar char="•"/>
            </a:pPr>
            <a:r>
              <a:rPr lang="en-US" sz="1000" dirty="0"/>
              <a:t>Education </a:t>
            </a:r>
          </a:p>
          <a:p>
            <a:pPr marL="1314450" lvl="2" indent="-285750" algn="l">
              <a:buFont typeface="Arial" panose="020B0604020202020204" pitchFamily="34" charset="0"/>
              <a:buChar char="•"/>
            </a:pPr>
            <a:r>
              <a:rPr lang="en-US" sz="1000" dirty="0"/>
              <a:t>Job Training </a:t>
            </a:r>
          </a:p>
          <a:p>
            <a:pPr marL="1314450" lvl="2" indent="-285750" algn="l">
              <a:buFont typeface="Arial" panose="020B0604020202020204" pitchFamily="34" charset="0"/>
              <a:buChar char="•"/>
            </a:pPr>
            <a:r>
              <a:rPr lang="en-US" sz="1000" dirty="0"/>
              <a:t>Youth Business Opportunities (How to Start Your Own Business) and Money Management </a:t>
            </a:r>
          </a:p>
          <a:p>
            <a:pPr marL="1314450" lvl="2" indent="-285750" algn="l">
              <a:buFont typeface="Arial" panose="020B0604020202020204" pitchFamily="34" charset="0"/>
              <a:buChar char="•"/>
            </a:pPr>
            <a:r>
              <a:rPr lang="en-US" sz="1000" dirty="0"/>
              <a:t>Health and Wellness (Mental Health, Depression, and Destructive Behaviors) </a:t>
            </a:r>
          </a:p>
          <a:p>
            <a:pPr marL="1314450" lvl="2" indent="-285750" algn="l">
              <a:buFont typeface="Arial" panose="020B0604020202020204" pitchFamily="34" charset="0"/>
              <a:buChar char="•"/>
            </a:pPr>
            <a:r>
              <a:rPr lang="en-US" sz="1000" dirty="0"/>
              <a:t>Crime Prevention </a:t>
            </a:r>
          </a:p>
          <a:p>
            <a:pPr marL="1314450" lvl="2" indent="-285750" algn="l">
              <a:buFont typeface="Arial" panose="020B0604020202020204" pitchFamily="34" charset="0"/>
              <a:buChar char="•"/>
            </a:pPr>
            <a:r>
              <a:rPr lang="en-US" sz="1000" dirty="0"/>
              <a:t>Bullying and Peer Pressure</a:t>
            </a:r>
          </a:p>
          <a:p>
            <a:pPr marL="1314450" lvl="2" indent="-285750" algn="l">
              <a:buFont typeface="Arial" panose="020B0604020202020204" pitchFamily="34" charset="0"/>
              <a:buChar char="•"/>
            </a:pPr>
            <a:r>
              <a:rPr lang="en-US" sz="1000" dirty="0"/>
              <a:t>Volunteering </a:t>
            </a:r>
          </a:p>
          <a:p>
            <a:pPr marL="1314450" lvl="2" indent="-285750" algn="l">
              <a:buFont typeface="Arial" panose="020B0604020202020204" pitchFamily="34" charset="0"/>
              <a:buChar char="•"/>
            </a:pPr>
            <a:r>
              <a:rPr lang="en-US" sz="1000" dirty="0"/>
              <a:t>Protecting the Environment: Recycling </a:t>
            </a:r>
          </a:p>
        </p:txBody>
      </p:sp>
    </p:spTree>
    <p:extLst>
      <p:ext uri="{BB962C8B-B14F-4D97-AF65-F5344CB8AC3E}">
        <p14:creationId xmlns:p14="http://schemas.microsoft.com/office/powerpoint/2010/main" val="496338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C5191AE0-92A8-C2B1-6877-D858970F9726}"/>
              </a:ext>
            </a:extLst>
          </p:cNvPr>
          <p:cNvSpPr>
            <a:spLocks noGrp="1"/>
          </p:cNvSpPr>
          <p:nvPr>
            <p:ph type="ctrTitle"/>
          </p:nvPr>
        </p:nvSpPr>
        <p:spPr>
          <a:xfrm>
            <a:off x="599440" y="396240"/>
            <a:ext cx="11074400" cy="923574"/>
          </a:xfrm>
        </p:spPr>
        <p:txBody>
          <a:bodyPr vert="horz" lIns="91440" tIns="45720" rIns="91440" bIns="45720" rtlCol="0" anchor="ctr">
            <a:normAutofit fontScale="90000"/>
          </a:bodyPr>
          <a:lstStyle/>
          <a:p>
            <a:pPr marL="114300" algn="l"/>
            <a:r>
              <a:rPr lang="en-US" sz="3600" b="1" u="sng" dirty="0">
                <a:effectLst/>
              </a:rPr>
              <a:t>Upcoming Sierra Vista Events for possible Youth Commission Participation </a:t>
            </a:r>
          </a:p>
        </p:txBody>
      </p:sp>
      <p:sp>
        <p:nvSpPr>
          <p:cNvPr id="3" name="Subtitle 2">
            <a:extLst>
              <a:ext uri="{FF2B5EF4-FFF2-40B4-BE49-F238E27FC236}">
                <a16:creationId xmlns:a16="http://schemas.microsoft.com/office/drawing/2014/main" id="{8250EA4A-CC7E-51A6-3C90-77A744588443}"/>
              </a:ext>
            </a:extLst>
          </p:cNvPr>
          <p:cNvSpPr>
            <a:spLocks noGrp="1"/>
          </p:cNvSpPr>
          <p:nvPr>
            <p:ph type="subTitle" idx="1"/>
          </p:nvPr>
        </p:nvSpPr>
        <p:spPr>
          <a:xfrm>
            <a:off x="193040" y="1684188"/>
            <a:ext cx="11775440" cy="3742762"/>
          </a:xfrm>
        </p:spPr>
        <p:txBody>
          <a:bodyPr vert="horz" lIns="91440" tIns="45720" rIns="91440" bIns="45720" rtlCol="0">
            <a:normAutofit/>
          </a:bodyPr>
          <a:lstStyle/>
          <a:p>
            <a:pPr marL="228600" indent="-457200" algn="l">
              <a:buFont typeface="+mj-lt"/>
              <a:buAutoNum type="alphaLcParenR"/>
            </a:pPr>
            <a:endParaRPr lang="en-US" sz="2000" dirty="0">
              <a:effectLst/>
            </a:endParaRPr>
          </a:p>
          <a:p>
            <a:pPr marL="342900" indent="-228600" algn="l">
              <a:buFont typeface="Arial" panose="020B0604020202020204" pitchFamily="34" charset="0"/>
              <a:buChar char="•"/>
            </a:pPr>
            <a:r>
              <a:rPr lang="en-US" sz="2500" dirty="0"/>
              <a:t>Does the Youth Commission want to participate in the upcoming City events:</a:t>
            </a:r>
          </a:p>
          <a:p>
            <a:pPr marL="800100" lvl="1" indent="-228600" algn="l">
              <a:buFont typeface="Arial" panose="020B0604020202020204" pitchFamily="34" charset="0"/>
              <a:buChar char="•"/>
            </a:pPr>
            <a:r>
              <a:rPr lang="en-US" sz="2500" dirty="0"/>
              <a:t>Veterans Day Parade, 11 Nov 23</a:t>
            </a:r>
          </a:p>
          <a:p>
            <a:pPr marL="800100" lvl="1" indent="-228600" algn="l">
              <a:buFont typeface="Arial" panose="020B0604020202020204" pitchFamily="34" charset="0"/>
              <a:buChar char="•"/>
            </a:pPr>
            <a:r>
              <a:rPr lang="en-US" sz="2500" dirty="0"/>
              <a:t>City of Sierra Vista Annual Christmas Light Parade and Lighting Ceremony – 3 Dec 23</a:t>
            </a:r>
            <a:endParaRPr lang="en-US" sz="2500" dirty="0">
              <a:effectLst/>
            </a:endParaRPr>
          </a:p>
          <a:p>
            <a:pPr marL="342900" indent="-228600" algn="l">
              <a:buFont typeface="Arial" panose="020B0604020202020204" pitchFamily="34" charset="0"/>
              <a:buChar char="•"/>
            </a:pPr>
            <a:endParaRPr lang="en-US" sz="1400" dirty="0"/>
          </a:p>
        </p:txBody>
      </p:sp>
    </p:spTree>
    <p:extLst>
      <p:ext uri="{BB962C8B-B14F-4D97-AF65-F5344CB8AC3E}">
        <p14:creationId xmlns:p14="http://schemas.microsoft.com/office/powerpoint/2010/main" val="223433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58">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0">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9">
            <a:extLst>
              <a:ext uri="{FF2B5EF4-FFF2-40B4-BE49-F238E27FC236}">
                <a16:creationId xmlns:a16="http://schemas.microsoft.com/office/drawing/2014/main" id="{C5191AE0-92A8-C2B1-6877-D858970F9726}"/>
              </a:ext>
            </a:extLst>
          </p:cNvPr>
          <p:cNvSpPr>
            <a:spLocks noGrp="1"/>
          </p:cNvSpPr>
          <p:nvPr>
            <p:ph type="ctrTitle"/>
          </p:nvPr>
        </p:nvSpPr>
        <p:spPr>
          <a:xfrm>
            <a:off x="193039" y="396240"/>
            <a:ext cx="11995911" cy="923574"/>
          </a:xfrm>
        </p:spPr>
        <p:txBody>
          <a:bodyPr vert="horz" lIns="91440" tIns="45720" rIns="91440" bIns="45720" rtlCol="0" anchor="ctr">
            <a:normAutofit fontScale="90000"/>
          </a:bodyPr>
          <a:lstStyle/>
          <a:p>
            <a:pPr marL="114300" algn="l"/>
            <a:r>
              <a:rPr lang="en-US" sz="3600" b="1" u="sng" dirty="0">
                <a:effectLst/>
              </a:rPr>
              <a:t>Youth Commission Fight Against Hunger Can Food </a:t>
            </a:r>
            <a:r>
              <a:rPr lang="en-US" sz="3600" b="1" u="sng" dirty="0"/>
              <a:t>&amp; </a:t>
            </a:r>
            <a:r>
              <a:rPr lang="en-US" sz="3600" b="1" u="sng" dirty="0">
                <a:effectLst/>
              </a:rPr>
              <a:t>Frozen Turkey Drive</a:t>
            </a:r>
            <a:br>
              <a:rPr lang="en-US" sz="3600" u="sng" dirty="0">
                <a:effectLst/>
              </a:rPr>
            </a:br>
            <a:endParaRPr lang="en-US" sz="3300" u="sng" dirty="0">
              <a:effectLst/>
            </a:endParaRPr>
          </a:p>
        </p:txBody>
      </p:sp>
      <p:sp>
        <p:nvSpPr>
          <p:cNvPr id="3" name="Subtitle 2">
            <a:extLst>
              <a:ext uri="{FF2B5EF4-FFF2-40B4-BE49-F238E27FC236}">
                <a16:creationId xmlns:a16="http://schemas.microsoft.com/office/drawing/2014/main" id="{8250EA4A-CC7E-51A6-3C90-77A744588443}"/>
              </a:ext>
            </a:extLst>
          </p:cNvPr>
          <p:cNvSpPr>
            <a:spLocks noGrp="1"/>
          </p:cNvSpPr>
          <p:nvPr>
            <p:ph type="subTitle" idx="1"/>
          </p:nvPr>
        </p:nvSpPr>
        <p:spPr>
          <a:xfrm>
            <a:off x="189988" y="1239688"/>
            <a:ext cx="11775440" cy="3742762"/>
          </a:xfrm>
        </p:spPr>
        <p:txBody>
          <a:bodyPr vert="horz" lIns="91440" tIns="45720" rIns="91440" bIns="45720" rtlCol="0">
            <a:noAutofit/>
          </a:bodyPr>
          <a:lstStyle/>
          <a:p>
            <a:pPr marL="342900" indent="-228600" algn="l">
              <a:buFont typeface="Arial" panose="020B0604020202020204" pitchFamily="34" charset="0"/>
              <a:buChar char="•"/>
            </a:pPr>
            <a:r>
              <a:rPr lang="en-US" sz="2500" dirty="0"/>
              <a:t>As local food banks continue to have food shortages, the SV Youth Commission can help support local families during this holiday season by hosting a Fight Against Hunger Can Food &amp; Frozen Turkey Drive.  All can foods collected can go to the local food bank and Frozen Turkey’s to the Salvation Army for passing out to families experiencing food insecurity. </a:t>
            </a:r>
          </a:p>
          <a:p>
            <a:pPr marL="342900" indent="-228600" algn="l">
              <a:buFont typeface="Arial" panose="020B0604020202020204" pitchFamily="34" charset="0"/>
              <a:buChar char="•"/>
            </a:pPr>
            <a:r>
              <a:rPr lang="en-US" sz="2500" dirty="0"/>
              <a:t>Propose the date 16 Nov 23 from 9 a.m. to 3 p.m. for the community to donate non-perishable can foods and Frozen Turkey’s. Two possible locations Parking lot of Safeway and CAL Ranch.  </a:t>
            </a:r>
          </a:p>
          <a:p>
            <a:pPr marL="342900" indent="-228600" algn="l">
              <a:buFont typeface="Arial" panose="020B0604020202020204" pitchFamily="34" charset="0"/>
              <a:buChar char="•"/>
            </a:pPr>
            <a:r>
              <a:rPr lang="en-US" sz="2500" dirty="0"/>
              <a:t>Are there any other locations we should look at to request for permission to use the space? </a:t>
            </a:r>
          </a:p>
          <a:p>
            <a:pPr marL="342900" indent="-228600" algn="l">
              <a:buFont typeface="Arial" panose="020B0604020202020204" pitchFamily="34" charset="0"/>
              <a:buChar char="•"/>
            </a:pPr>
            <a:r>
              <a:rPr lang="en-US" sz="2500" dirty="0"/>
              <a:t>I’ve done one of these events with Salvation Army and they bring out their donation truck to collect Frozen Turkey’s.  </a:t>
            </a:r>
          </a:p>
        </p:txBody>
      </p:sp>
    </p:spTree>
    <p:extLst>
      <p:ext uri="{BB962C8B-B14F-4D97-AF65-F5344CB8AC3E}">
        <p14:creationId xmlns:p14="http://schemas.microsoft.com/office/powerpoint/2010/main" val="3927763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604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City of Sierra Vista Youth Commission New Business Items</vt:lpstr>
      <vt:lpstr>    New Business Items for Motion</vt:lpstr>
      <vt:lpstr>2023-2024 Youth Commission Budget &amp; Spend Plan </vt:lpstr>
      <vt:lpstr>Youth Commission Needs Assessment Survey</vt:lpstr>
      <vt:lpstr>Upcoming Sierra Vista Events for possible Youth Commission Participation </vt:lpstr>
      <vt:lpstr>Youth Commission Fight Against Hunger Can Food &amp; Frozen Turkey Drive </vt:lpstr>
    </vt:vector>
  </TitlesOfParts>
  <Company>Defense Information Systems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Sierra Vista Youth Commission New Business Items</dc:title>
  <dc:creator>Saez, Juanita Marie CIV USARMY HQDA HRMD (USA)</dc:creator>
  <cp:lastModifiedBy>Saez, Juanita Marie CIV USARMY HQDA HRMD (USA)</cp:lastModifiedBy>
  <cp:revision>1</cp:revision>
  <dcterms:created xsi:type="dcterms:W3CDTF">2023-08-07T21:04:29Z</dcterms:created>
  <dcterms:modified xsi:type="dcterms:W3CDTF">2023-08-07T22:43:19Z</dcterms:modified>
</cp:coreProperties>
</file>