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9" r:id="rId2"/>
    <p:sldId id="357" r:id="rId3"/>
    <p:sldId id="355" r:id="rId4"/>
    <p:sldId id="344" r:id="rId5"/>
    <p:sldId id="356" r:id="rId6"/>
    <p:sldId id="347" r:id="rId7"/>
    <p:sldId id="358" r:id="rId8"/>
    <p:sldId id="349" r:id="rId9"/>
    <p:sldId id="359" r:id="rId10"/>
    <p:sldId id="352" r:id="rId11"/>
    <p:sldId id="353" r:id="rId12"/>
    <p:sldId id="362" r:id="rId13"/>
    <p:sldId id="361" r:id="rId14"/>
    <p:sldId id="364" r:id="rId15"/>
    <p:sldId id="365" r:id="rId16"/>
    <p:sldId id="366" r:id="rId17"/>
    <p:sldId id="369" r:id="rId18"/>
    <p:sldId id="370" r:id="rId19"/>
    <p:sldId id="367" r:id="rId20"/>
    <p:sldId id="363" r:id="rId21"/>
    <p:sldId id="360" r:id="rId22"/>
    <p:sldId id="368" r:id="rId23"/>
  </p:sldIdLst>
  <p:sldSz cx="9144000" cy="6858000" type="letter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C0"/>
    <a:srgbClr val="F8F8F8"/>
    <a:srgbClr val="DA782E"/>
    <a:srgbClr val="34EB15"/>
    <a:srgbClr val="4DE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DA24EC-43A7-488C-88F4-A3E7B8A0873D}" v="104" dt="2023-07-10T22:00:00.9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 snapToGrid="0">
      <p:cViewPr>
        <p:scale>
          <a:sx n="87" d="100"/>
          <a:sy n="87" d="100"/>
        </p:scale>
        <p:origin x="2148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0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4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3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6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7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1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4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9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A2639-6A7D-417A-8B3A-CF60C095BFE0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8B2D2-76BA-48A6-9F34-7C0CBFD0B8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86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0375" y="1087403"/>
            <a:ext cx="6143625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DC9269-31A0-F3B6-0D92-4C1D1723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140" y="2744662"/>
            <a:ext cx="49422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3300" kern="1200" dirty="0">
                <a:solidFill>
                  <a:srgbClr val="FFFFFF"/>
                </a:solidFill>
                <a:latin typeface="Impact" panose="020B0806030902050204" pitchFamily="34" charset="0"/>
              </a:rPr>
              <a:t>WEST SIERRA VISTA PARTNERSHIP PROGRAM STATUS UPDATE</a:t>
            </a:r>
            <a:br>
              <a:rPr lang="en-US" altLang="en-US" sz="3300" b="1" kern="12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endParaRPr lang="en-US" sz="3300" kern="12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01AFE-A7C9-A8E9-F9E3-66188207F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0140" y="5224337"/>
            <a:ext cx="4942280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kern="1200" dirty="0">
                <a:solidFill>
                  <a:srgbClr val="FFFFFF"/>
                </a:solidFill>
                <a:latin typeface="Century Gothic" panose="020B0502020202020204" pitchFamily="34" charset="0"/>
              </a:rPr>
              <a:t>City Council Work Session</a:t>
            </a:r>
          </a:p>
          <a:p>
            <a:pPr algn="r"/>
            <a:r>
              <a:rPr lang="en-US" kern="1200" dirty="0">
                <a:solidFill>
                  <a:srgbClr val="FFFFFF"/>
                </a:solidFill>
                <a:latin typeface="Century Gothic" panose="020B0502020202020204" pitchFamily="34" charset="0"/>
              </a:rPr>
              <a:t>July 11, 2023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680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9261" y="1"/>
            <a:ext cx="1709806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783" y="514898"/>
            <a:ext cx="1795013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6" name="Arc 105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4333" y="4713856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87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F2355-7F01-994F-8A30-B65032645AA6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Impact" panose="020B0806030902050204" pitchFamily="34" charset="0"/>
              </a:rPr>
              <a:t>PROJECTS COMPLETED IN FY 23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2EEE40-D3B0-8AF8-E1D6-C77869439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905523"/>
              </p:ext>
            </p:extLst>
          </p:nvPr>
        </p:nvGraphicFramePr>
        <p:xfrm>
          <a:off x="247708" y="1462602"/>
          <a:ext cx="8818801" cy="5325654"/>
        </p:xfrm>
        <a:graphic>
          <a:graphicData uri="http://schemas.openxmlformats.org/drawingml/2006/table">
            <a:tbl>
              <a:tblPr/>
              <a:tblGrid>
                <a:gridCol w="1170387">
                  <a:extLst>
                    <a:ext uri="{9D8B030D-6E8A-4147-A177-3AD203B41FA5}">
                      <a16:colId xmlns:a16="http://schemas.microsoft.com/office/drawing/2014/main" val="2875987894"/>
                    </a:ext>
                  </a:extLst>
                </a:gridCol>
                <a:gridCol w="1149396">
                  <a:extLst>
                    <a:ext uri="{9D8B030D-6E8A-4147-A177-3AD203B41FA5}">
                      <a16:colId xmlns:a16="http://schemas.microsoft.com/office/drawing/2014/main" val="3172596974"/>
                    </a:ext>
                  </a:extLst>
                </a:gridCol>
                <a:gridCol w="1200722">
                  <a:extLst>
                    <a:ext uri="{9D8B030D-6E8A-4147-A177-3AD203B41FA5}">
                      <a16:colId xmlns:a16="http://schemas.microsoft.com/office/drawing/2014/main" val="4287522312"/>
                    </a:ext>
                  </a:extLst>
                </a:gridCol>
                <a:gridCol w="1064618">
                  <a:extLst>
                    <a:ext uri="{9D8B030D-6E8A-4147-A177-3AD203B41FA5}">
                      <a16:colId xmlns:a16="http://schemas.microsoft.com/office/drawing/2014/main" val="2126179705"/>
                    </a:ext>
                  </a:extLst>
                </a:gridCol>
                <a:gridCol w="1072390">
                  <a:extLst>
                    <a:ext uri="{9D8B030D-6E8A-4147-A177-3AD203B41FA5}">
                      <a16:colId xmlns:a16="http://schemas.microsoft.com/office/drawing/2014/main" val="2406921185"/>
                    </a:ext>
                  </a:extLst>
                </a:gridCol>
                <a:gridCol w="1771777">
                  <a:extLst>
                    <a:ext uri="{9D8B030D-6E8A-4147-A177-3AD203B41FA5}">
                      <a16:colId xmlns:a16="http://schemas.microsoft.com/office/drawing/2014/main" val="171754889"/>
                    </a:ext>
                  </a:extLst>
                </a:gridCol>
                <a:gridCol w="1389511">
                  <a:extLst>
                    <a:ext uri="{9D8B030D-6E8A-4147-A177-3AD203B41FA5}">
                      <a16:colId xmlns:a16="http://schemas.microsoft.com/office/drawing/2014/main" val="3735674554"/>
                    </a:ext>
                  </a:extLst>
                </a:gridCol>
              </a:tblGrid>
              <a:tr h="243616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FISCAL YEAR</a:t>
                      </a:r>
                      <a:endParaRPr lang="en-US" sz="28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BUSINESS</a:t>
                      </a:r>
                      <a:endParaRPr lang="en-US" sz="28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LOCATION</a:t>
                      </a:r>
                      <a:endParaRPr lang="en-US" sz="28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CITY </a:t>
                      </a:r>
                      <a:endParaRPr lang="en-US" sz="28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PRIVATE</a:t>
                      </a:r>
                      <a:endParaRPr lang="en-US" sz="2800" b="0" i="0" u="none" strike="noStrike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CATEGORY</a:t>
                      </a:r>
                      <a:endParaRPr lang="en-US" sz="28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TYPE</a:t>
                      </a:r>
                      <a:endParaRPr lang="en-US" sz="14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883753"/>
                  </a:ext>
                </a:extLst>
              </a:tr>
              <a:tr h="512981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 (CARRYOVER)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COCHISE DENTAL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 N GARDEN AVE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$7,500.00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$1,180,395.00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EXTERIOR, LANDSCAPE, ADA, INTERIOR, SIGNAGE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RELOCATION/</a:t>
                      </a: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EXPANSION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4309762"/>
                  </a:ext>
                </a:extLst>
              </a:tr>
              <a:tr h="68123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2022 (CARRYOVER)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TOMBSTONE BREWERY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332 N GARDEN AVENUE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$20,000.00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$2,381,790.00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OUTDOOR SEATING AREA, DUMPSTER ENCLOSURE; NEW CONSTRUCTION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NEW BUSINESS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1964115"/>
                  </a:ext>
                </a:extLst>
              </a:tr>
              <a:tr h="41110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2022 (CARRYOVER)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WEST END HEALTH CENTER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125 S. 2</a:t>
                      </a:r>
                      <a:r>
                        <a:rPr lang="en-US" sz="1100" b="0" i="0" u="none" strike="noStrike" baseline="30000" dirty="0">
                          <a:effectLst/>
                          <a:latin typeface="Century Gothic" panose="020B0502020202020204" pitchFamily="34" charset="0"/>
                        </a:rPr>
                        <a:t>ND</a:t>
                      </a: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 STREET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$1,250.00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$1,250.00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MURALS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RELOCATION/ EXPANSION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26456"/>
                  </a:ext>
                </a:extLst>
              </a:tr>
              <a:tr h="35960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MP LLC/AITC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502 N GARDEN AVE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$16,375.00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$28,382.67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BUILDING FAÇADE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NEW BUSINESS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1493524"/>
                  </a:ext>
                </a:extLst>
              </a:tr>
              <a:tr h="41110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 FRAME IT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590 E FRY BLVD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$2,887.50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$2,887.50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ADA RAMPS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UPGRADE TO EXISTING BUSINESS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972287"/>
                  </a:ext>
                </a:extLst>
              </a:tr>
              <a:tr h="35960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WEST END REALTY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301 S GARDEN AVE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$2,500.00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$2,500.00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SIGNAGE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NEW BUSINESS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523022"/>
                  </a:ext>
                </a:extLst>
              </a:tr>
              <a:tr h="35960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SIERRA VISTA DANCE CO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156 W FRY BLVD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$1,645.20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$1,645.20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SIGNAGE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NEW BUSINESS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573288"/>
                  </a:ext>
                </a:extLst>
              </a:tr>
              <a:tr h="545940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JUAN'S BARBERSHOP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 E WILCOX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$5,700.00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$12,450.00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INTERIOR RENOVATION, SIGNAGE, FEE WAIVER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EXPANSION TO EXISTING BUSINESS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428668"/>
                  </a:ext>
                </a:extLst>
              </a:tr>
              <a:tr h="41110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COCHISE DENTAL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 N GARDEN AVE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$2,500.00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$7,500.00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PUBLIC ART (SCULPTURE)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UPGRADE TO EXISTING BUSINESS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962198"/>
                  </a:ext>
                </a:extLst>
              </a:tr>
              <a:tr h="41110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LAUS DEO FIDELITY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33/51 S GARDEN AVE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$5,000.00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$17,000.00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FAÇADE RENOVATION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UPGRADE TO EXISTING BUSINESS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99566"/>
                  </a:ext>
                </a:extLst>
              </a:tr>
              <a:tr h="359609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HIGH DESERT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445 WHITTON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$13,015.44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$14,421.81</a:t>
                      </a:r>
                      <a:endParaRPr lang="en-US" sz="1100" b="0" i="0" u="none" strike="noStrike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ADA/SITE UTILITIES</a:t>
                      </a:r>
                      <a:endParaRPr lang="en-US" sz="11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effectLst/>
                          <a:latin typeface="Century Gothic" panose="020B0502020202020204" pitchFamily="34" charset="0"/>
                        </a:rPr>
                        <a:t>RELOCATION/ EXPANSION</a:t>
                      </a: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497823"/>
                  </a:ext>
                </a:extLst>
              </a:tr>
              <a:tr h="259032">
                <a:tc gridSpan="3">
                  <a:txBody>
                    <a:bodyPr/>
                    <a:lstStyle/>
                    <a:p>
                      <a:pPr algn="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TOTAL</a:t>
                      </a:r>
                      <a:endParaRPr lang="en-US" sz="11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5841" marR="85841" marT="42920" marB="429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$78,373.14</a:t>
                      </a:r>
                      <a:endParaRPr lang="en-US" sz="11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$3,650,222.18</a:t>
                      </a:r>
                      <a:endParaRPr lang="en-US" sz="11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942" marR="8942" marT="89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46.6:1 PRIVATE TO PUBLIC MATCH</a:t>
                      </a:r>
                      <a:endParaRPr lang="en-US" sz="11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85841" marR="85841" marT="42920" marB="429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70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92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F2355-7F01-994F-8A30-B65032645AA6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Impact" panose="020B0806030902050204" pitchFamily="34" charset="0"/>
              </a:rPr>
              <a:t>PROJECTS INIITATED/PARTIALLY COMPLETED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95706D-F063-8AB4-021D-0E9C8FD93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667096"/>
              </p:ext>
            </p:extLst>
          </p:nvPr>
        </p:nvGraphicFramePr>
        <p:xfrm>
          <a:off x="184965" y="1635073"/>
          <a:ext cx="8774069" cy="4830768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  <a:tableStyleId>{5C22544A-7EE6-4342-B048-85BDC9FD1C3A}</a:tableStyleId>
              </a:tblPr>
              <a:tblGrid>
                <a:gridCol w="1149006">
                  <a:extLst>
                    <a:ext uri="{9D8B030D-6E8A-4147-A177-3AD203B41FA5}">
                      <a16:colId xmlns:a16="http://schemas.microsoft.com/office/drawing/2014/main" val="543370368"/>
                    </a:ext>
                  </a:extLst>
                </a:gridCol>
                <a:gridCol w="1053782">
                  <a:extLst>
                    <a:ext uri="{9D8B030D-6E8A-4147-A177-3AD203B41FA5}">
                      <a16:colId xmlns:a16="http://schemas.microsoft.com/office/drawing/2014/main" val="2636095045"/>
                    </a:ext>
                  </a:extLst>
                </a:gridCol>
                <a:gridCol w="1053884">
                  <a:extLst>
                    <a:ext uri="{9D8B030D-6E8A-4147-A177-3AD203B41FA5}">
                      <a16:colId xmlns:a16="http://schemas.microsoft.com/office/drawing/2014/main" val="1312353300"/>
                    </a:ext>
                  </a:extLst>
                </a:gridCol>
                <a:gridCol w="821411">
                  <a:extLst>
                    <a:ext uri="{9D8B030D-6E8A-4147-A177-3AD203B41FA5}">
                      <a16:colId xmlns:a16="http://schemas.microsoft.com/office/drawing/2014/main" val="2383185794"/>
                    </a:ext>
                  </a:extLst>
                </a:gridCol>
                <a:gridCol w="886336">
                  <a:extLst>
                    <a:ext uri="{9D8B030D-6E8A-4147-A177-3AD203B41FA5}">
                      <a16:colId xmlns:a16="http://schemas.microsoft.com/office/drawing/2014/main" val="963438013"/>
                    </a:ext>
                  </a:extLst>
                </a:gridCol>
                <a:gridCol w="1045533">
                  <a:extLst>
                    <a:ext uri="{9D8B030D-6E8A-4147-A177-3AD203B41FA5}">
                      <a16:colId xmlns:a16="http://schemas.microsoft.com/office/drawing/2014/main" val="3401921727"/>
                    </a:ext>
                  </a:extLst>
                </a:gridCol>
                <a:gridCol w="1185977">
                  <a:extLst>
                    <a:ext uri="{9D8B030D-6E8A-4147-A177-3AD203B41FA5}">
                      <a16:colId xmlns:a16="http://schemas.microsoft.com/office/drawing/2014/main" val="3608776206"/>
                    </a:ext>
                  </a:extLst>
                </a:gridCol>
                <a:gridCol w="1578140">
                  <a:extLst>
                    <a:ext uri="{9D8B030D-6E8A-4147-A177-3AD203B41FA5}">
                      <a16:colId xmlns:a16="http://schemas.microsoft.com/office/drawing/2014/main" val="1262709886"/>
                    </a:ext>
                  </a:extLst>
                </a:gridCol>
              </a:tblGrid>
              <a:tr h="3936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FISCAL YEAR</a:t>
                      </a:r>
                      <a:endParaRPr lang="en-US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90857" marR="4784" marT="69890" marB="6989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BUSINESS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LOCATION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CITY </a:t>
                      </a:r>
                      <a:endParaRPr lang="en-US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PRIVATE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CATEGORY</a:t>
                      </a:r>
                      <a:endParaRPr lang="en-US" sz="1400" b="1" i="0" u="none" strike="noStrike" cap="none" spc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TYPE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STATUS</a:t>
                      </a:r>
                      <a:endParaRPr lang="en-US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870364"/>
                  </a:ext>
                </a:extLst>
              </a:tr>
              <a:tr h="11043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 (CARRYOVER)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WEST END HEALTH CENTER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125 S 2ND ST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$5,087.50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$5,087.50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SIGNAGE, AWNINGS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RELOCATION/</a:t>
                      </a:r>
                    </a:p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EXPANSION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PARTIALLY COMPLETE (MONUMENT SIGN REMAINING - EST COMPLETION 7/31/23)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0167545"/>
                  </a:ext>
                </a:extLst>
              </a:tr>
              <a:tr h="9410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TELL MAMMA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325 W FRY BLVD STE G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$21,430.55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$130,500.00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DEMO; INTERIOR RENOVATION; SIGNAGE; OTHER; FEES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NEW BUSINESS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UNDERWAY; ANTICIPATED TO BE COMPLETE BY 7/31/23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297768"/>
                  </a:ext>
                </a:extLst>
              </a:tr>
              <a:tr h="6145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GYFTED CREATIONS LLC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209 W FRY BLVD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$10,518.69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$29,669.57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INTERIOR RENO/</a:t>
                      </a:r>
                    </a:p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SIGNAGE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NEW BUSINESS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 PERMITTING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463535"/>
                  </a:ext>
                </a:extLst>
              </a:tr>
              <a:tr h="6945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HIGH DESERT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445 WHITTON ST.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$6,600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$6,600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SIGN, BUILDING FAÇADE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RELOCATION/ EXPANSION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UNDERWAY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433837"/>
                  </a:ext>
                </a:extLst>
              </a:tr>
              <a:tr h="6145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SNS BUILDING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148 E FRY BLVD.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$15,000.00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$24,200.00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FAÇADE RENOVATION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UPGRADE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UNDERWAY</a:t>
                      </a:r>
                      <a:endParaRPr lang="en-US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076867"/>
                  </a:ext>
                </a:extLst>
              </a:tr>
              <a:tr h="402974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TOTAL</a:t>
                      </a:r>
                    </a:p>
                  </a:txBody>
                  <a:tcPr marL="90857" marR="4784" marT="69890" marB="69890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$58,636.74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$196,057.07</a:t>
                      </a: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mpact" panose="020B0806030902050204" pitchFamily="34" charset="0"/>
                        </a:rPr>
                        <a:t>3.3:1 PRIVATE TO PUBLIC MATCH</a:t>
                      </a:r>
                      <a:endParaRPr lang="en-US" sz="1200" b="0" i="0" u="none" strike="noStrike" dirty="0"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0857" marR="4784" marT="69890" marB="6989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183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18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a sign in front&#10;&#10;Description automatically generated with low confidence">
            <a:extLst>
              <a:ext uri="{FF2B5EF4-FFF2-40B4-BE49-F238E27FC236}">
                <a16:creationId xmlns:a16="http://schemas.microsoft.com/office/drawing/2014/main" id="{01D4CCD9-A414-D82F-D178-2807B520B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98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D5932-DF7B-CC2E-443B-990D44AD0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1" r="-2" b="-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34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DB770-1B90-E356-B0D6-A7D6A977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r="12568" b="-1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61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62F950-F1CD-7681-C105-FF1CFA062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7" r="2" b="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20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outdoor, ground, building&#10;&#10;Description automatically generated">
            <a:extLst>
              <a:ext uri="{FF2B5EF4-FFF2-40B4-BE49-F238E27FC236}">
                <a16:creationId xmlns:a16="http://schemas.microsoft.com/office/drawing/2014/main" id="{3F75F781-B0F5-2368-7246-324D88B30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 b="4251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3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D705C-3868-47D8-E74A-1E6FD0240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8" r="7259" b="1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0E1C005-73E4-D7CB-FA53-CD5E7FE8A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9" b="7998"/>
          <a:stretch/>
        </p:blipFill>
        <p:spPr bwMode="auto">
          <a:xfrm>
            <a:off x="342900" y="457200"/>
            <a:ext cx="84582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578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1A780-EDED-D49D-FA3B-D457BD219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4" r="4749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5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183E1E-847D-8592-3361-E6097540D6F4}"/>
              </a:ext>
            </a:extLst>
          </p:cNvPr>
          <p:cNvSpPr txBox="1">
            <a:spLocks/>
          </p:cNvSpPr>
          <p:nvPr/>
        </p:nvSpPr>
        <p:spPr>
          <a:xfrm>
            <a:off x="550189" y="1751309"/>
            <a:ext cx="8018349" cy="50059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latin typeface="Century Gothic" panose="020B0502020202020204" pitchFamily="34" charset="0"/>
              </a:rPr>
              <a:t>FY 15-17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“Develop, finance, and implement a program to incentivize West End commercial property improvements.”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latin typeface="Century Gothic" panose="020B0502020202020204" pitchFamily="34" charset="0"/>
              </a:rPr>
              <a:t>FY 17-19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“Develop and implement a comprehensive strategy to promote infill and adaptive reuse of vacant commercial properties.”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i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latin typeface="Century Gothic" panose="020B0502020202020204" pitchFamily="34" charset="0"/>
              </a:rPr>
              <a:t>FY 20-21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“Continue to provide incentives for West End redevelopment through the West SV Partnership Program.”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i="1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latin typeface="Century Gothic" panose="020B0502020202020204" pitchFamily="34" charset="0"/>
              </a:rPr>
              <a:t>FY 22-23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“Expand the West End Redevelopment Area and the West Sierra Vista Partnership Program as appropriate.”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u="sng" dirty="0">
                <a:latin typeface="Century Gothic" panose="020B0502020202020204" pitchFamily="34" charset="0"/>
              </a:rPr>
              <a:t>FY 24-25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“Continue to fund and promote the West Sierra Vista Partnership Program.”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F2355-7F01-994F-8A30-B65032645AA6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Impact" panose="020B0806030902050204" pitchFamily="34" charset="0"/>
              </a:rPr>
              <a:t>STRATEGIC PLAN SUPPORT</a:t>
            </a:r>
          </a:p>
        </p:txBody>
      </p:sp>
    </p:spTree>
    <p:extLst>
      <p:ext uri="{BB962C8B-B14F-4D97-AF65-F5344CB8AC3E}">
        <p14:creationId xmlns:p14="http://schemas.microsoft.com/office/powerpoint/2010/main" val="2373479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9DD691-DD7D-6AA8-DCF2-D72993831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8" r="2" b="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20B8C-DCCB-FC29-64C6-766087DC7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86" b="-2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36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a sign on the front&#10;&#10;Description automatically generated with low confidence">
            <a:extLst>
              <a:ext uri="{FF2B5EF4-FFF2-40B4-BE49-F238E27FC236}">
                <a16:creationId xmlns:a16="http://schemas.microsoft.com/office/drawing/2014/main" id="{51BDB159-9CBD-F73C-716F-B85AFFEF1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r="10497" b="28003"/>
          <a:stretch/>
        </p:blipFill>
        <p:spPr>
          <a:xfrm>
            <a:off x="304119" y="463395"/>
            <a:ext cx="8535187" cy="59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3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F2355-7F01-994F-8A30-B65032645AA6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Impact" panose="020B0806030902050204" pitchFamily="34" charset="0"/>
              </a:rPr>
              <a:t>PROGRAM REQUIREMENTS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19120C0-4F35-3F23-CC62-1B1ABD5FCE03}"/>
              </a:ext>
            </a:extLst>
          </p:cNvPr>
          <p:cNvSpPr txBox="1">
            <a:spLocks/>
          </p:cNvSpPr>
          <p:nvPr/>
        </p:nvSpPr>
        <p:spPr>
          <a:xfrm>
            <a:off x="417399" y="2013957"/>
            <a:ext cx="3898879" cy="419229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1680"/>
              </a:lnSpc>
              <a:spcBef>
                <a:spcPts val="0"/>
              </a:spcBef>
              <a:spcAft>
                <a:spcPts val="1200"/>
              </a:spcAft>
              <a:buSzPct val="115000"/>
            </a:pPr>
            <a:r>
              <a:rPr lang="en-US" sz="1600" b="1" dirty="0">
                <a:latin typeface="Century Gothic" panose="020B0502020202020204" pitchFamily="34" charset="0"/>
              </a:rPr>
              <a:t>Program launched in 2018</a:t>
            </a:r>
          </a:p>
          <a:p>
            <a:pPr marL="457200" indent="-457200">
              <a:lnSpc>
                <a:spcPts val="1680"/>
              </a:lnSpc>
              <a:spcBef>
                <a:spcPts val="0"/>
              </a:spcBef>
              <a:spcAft>
                <a:spcPts val="1200"/>
              </a:spcAft>
              <a:buSzPct val="115000"/>
            </a:pPr>
            <a:r>
              <a:rPr lang="en-US" sz="1600" b="1" dirty="0">
                <a:latin typeface="Century Gothic" panose="020B0502020202020204" pitchFamily="34" charset="0"/>
              </a:rPr>
              <a:t>Matching grant program on a reimbursement basis</a:t>
            </a:r>
          </a:p>
          <a:p>
            <a:pPr marL="457200" indent="-457200">
              <a:lnSpc>
                <a:spcPts val="1680"/>
              </a:lnSpc>
              <a:spcBef>
                <a:spcPts val="0"/>
              </a:spcBef>
              <a:spcAft>
                <a:spcPts val="1200"/>
              </a:spcAft>
              <a:buSzPct val="115000"/>
            </a:pPr>
            <a:r>
              <a:rPr lang="en-US" sz="1600" b="1" dirty="0">
                <a:latin typeface="Century Gothic" panose="020B0502020202020204" pitchFamily="34" charset="0"/>
              </a:rPr>
              <a:t>Limited to properties inside redevelopment area</a:t>
            </a:r>
          </a:p>
          <a:p>
            <a:pPr marL="457200" indent="-457200">
              <a:lnSpc>
                <a:spcPts val="1680"/>
              </a:lnSpc>
              <a:spcBef>
                <a:spcPts val="0"/>
              </a:spcBef>
              <a:spcAft>
                <a:spcPts val="1200"/>
              </a:spcAft>
              <a:buSzPct val="115000"/>
            </a:pPr>
            <a:r>
              <a:rPr lang="en-US" sz="1600" b="1" dirty="0">
                <a:latin typeface="Century Gothic" panose="020B0502020202020204" pitchFamily="34" charset="0"/>
              </a:rPr>
              <a:t>Non-profits that don’t generate sales tax are ineligible to apply</a:t>
            </a:r>
          </a:p>
          <a:p>
            <a:pPr marL="457200" indent="-457200">
              <a:lnSpc>
                <a:spcPts val="1680"/>
              </a:lnSpc>
              <a:spcBef>
                <a:spcPts val="0"/>
              </a:spcBef>
              <a:spcAft>
                <a:spcPts val="1200"/>
              </a:spcAft>
              <a:buSzPct val="115000"/>
            </a:pPr>
            <a:r>
              <a:rPr lang="en-US" sz="1600" b="1" dirty="0">
                <a:latin typeface="Century Gothic" panose="020B0502020202020204" pitchFamily="34" charset="0"/>
              </a:rPr>
              <a:t>Funding is on a first come, first serve basis based on available budget</a:t>
            </a:r>
          </a:p>
          <a:p>
            <a:pPr marL="457200" indent="-457200">
              <a:lnSpc>
                <a:spcPts val="1680"/>
              </a:lnSpc>
              <a:spcBef>
                <a:spcPts val="0"/>
              </a:spcBef>
              <a:spcAft>
                <a:spcPts val="1200"/>
              </a:spcAft>
              <a:buSzPct val="115000"/>
            </a:pPr>
            <a:r>
              <a:rPr lang="en-US" sz="1600" b="1" dirty="0">
                <a:latin typeface="Century Gothic" panose="020B0502020202020204" pitchFamily="34" charset="0"/>
              </a:rPr>
              <a:t>Projects should generally be completed within six months from grant being approved</a:t>
            </a:r>
          </a:p>
          <a:p>
            <a:pPr marL="457200" indent="-457200">
              <a:lnSpc>
                <a:spcPts val="1680"/>
              </a:lnSpc>
              <a:spcBef>
                <a:spcPts val="0"/>
              </a:spcBef>
              <a:spcAft>
                <a:spcPts val="1200"/>
              </a:spcAft>
              <a:buSzPct val="115000"/>
            </a:pPr>
            <a:r>
              <a:rPr lang="en-US" sz="1600" b="1" dirty="0">
                <a:latin typeface="Century Gothic" panose="020B0502020202020204" pitchFamily="34" charset="0"/>
              </a:rPr>
              <a:t>One application per fiscal year</a:t>
            </a:r>
            <a:endParaRPr lang="en-US" sz="1600" b="1" dirty="0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493931-0399-E8CF-A0D9-1E47C210CA38}"/>
              </a:ext>
            </a:extLst>
          </p:cNvPr>
          <p:cNvGrpSpPr/>
          <p:nvPr/>
        </p:nvGrpSpPr>
        <p:grpSpPr>
          <a:xfrm>
            <a:off x="5251285" y="1527503"/>
            <a:ext cx="3475316" cy="2700579"/>
            <a:chOff x="453505" y="436226"/>
            <a:chExt cx="4118495" cy="29927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5C4EAF-7219-0A84-30B9-11EA23B6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505" y="436226"/>
              <a:ext cx="4118495" cy="299277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A5500A-4522-8527-380C-D7B18410642E}"/>
                </a:ext>
              </a:extLst>
            </p:cNvPr>
            <p:cNvSpPr/>
            <p:nvPr/>
          </p:nvSpPr>
          <p:spPr>
            <a:xfrm>
              <a:off x="4083803" y="2169763"/>
              <a:ext cx="488197" cy="1259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4FA6A68-5F8B-AEC1-84A5-7A660D75E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028" y="4319867"/>
            <a:ext cx="2455047" cy="22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3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B6E5B4-AB5D-7B5E-A7C8-7E2408292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F2355-7F01-994F-8A30-B65032645AA6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Impact" panose="020B0806030902050204" pitchFamily="34" charset="0"/>
              </a:rPr>
              <a:t>OBJECTIVES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19120C0-4F35-3F23-CC62-1B1ABD5FCE03}"/>
              </a:ext>
            </a:extLst>
          </p:cNvPr>
          <p:cNvSpPr txBox="1">
            <a:spLocks/>
          </p:cNvSpPr>
          <p:nvPr/>
        </p:nvSpPr>
        <p:spPr>
          <a:xfrm>
            <a:off x="528277" y="1859798"/>
            <a:ext cx="7966241" cy="464174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Aft>
                <a:spcPts val="600"/>
              </a:spcAft>
              <a:buSzPct val="115000"/>
            </a:pPr>
            <a:r>
              <a:rPr lang="en-US" sz="1900" b="1" dirty="0">
                <a:latin typeface="Century Gothic" panose="020B0502020202020204" pitchFamily="34" charset="0"/>
              </a:rPr>
              <a:t>REDUCE STOREFRONT VACANCIES TO INCREASE VITALITY AND GROW TAX BASE</a:t>
            </a:r>
            <a:r>
              <a:rPr lang="en-US" sz="1900" dirty="0">
                <a:latin typeface="Century Gothic" panose="020B0502020202020204" pitchFamily="34" charset="0"/>
              </a:rPr>
              <a:t>:  Encourage entrepreneurs exploring opportunities in Sierra Vista to consider West End as a place to start business.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15000"/>
            </a:pPr>
            <a:r>
              <a:rPr lang="en-US" sz="1900" b="1" dirty="0">
                <a:latin typeface="Century Gothic" panose="020B0502020202020204" pitchFamily="34" charset="0"/>
              </a:rPr>
              <a:t>MAKE OLDER PROPERTIES MORE ACCESSIBLE AND READY FOR OCCUPANCY</a:t>
            </a:r>
            <a:r>
              <a:rPr lang="en-US" sz="1900" dirty="0">
                <a:latin typeface="Century Gothic" panose="020B0502020202020204" pitchFamily="34" charset="0"/>
              </a:rPr>
              <a:t>:  To reduce initial startup costs associated with needed tenant improvements (signage, restroom/ADA modifications, fire suppression, plumbing, mechanical, electrical upgrades, site utilities, etc.) 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15000"/>
            </a:pPr>
            <a:r>
              <a:rPr lang="en-US" sz="1900" b="1" dirty="0">
                <a:latin typeface="Century Gothic" panose="020B0502020202020204" pitchFamily="34" charset="0"/>
              </a:rPr>
              <a:t>ADD CURB APPEAL TO INCREASE VIBRANCY</a:t>
            </a:r>
            <a:r>
              <a:rPr lang="en-US" sz="1900" dirty="0">
                <a:latin typeface="Century Gothic" panose="020B0502020202020204" pitchFamily="34" charset="0"/>
              </a:rPr>
              <a:t>:  To improve the look and feel of the district through demolition and site clearance, façade upgrades, landscaping, outdoor seating areas, public art, dumpster enclosures.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dirty="0">
              <a:latin typeface="+mj-lt"/>
            </a:endParaRPr>
          </a:p>
          <a:p>
            <a:endParaRPr lang="en-US" sz="1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2807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0E47E3-F1FD-0BFA-08BB-091C520EA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699098"/>
              </p:ext>
            </p:extLst>
          </p:nvPr>
        </p:nvGraphicFramePr>
        <p:xfrm>
          <a:off x="527223" y="643467"/>
          <a:ext cx="7958668" cy="551019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503381">
                  <a:extLst>
                    <a:ext uri="{9D8B030D-6E8A-4147-A177-3AD203B41FA5}">
                      <a16:colId xmlns:a16="http://schemas.microsoft.com/office/drawing/2014/main" val="577299480"/>
                    </a:ext>
                  </a:extLst>
                </a:gridCol>
                <a:gridCol w="1021155">
                  <a:extLst>
                    <a:ext uri="{9D8B030D-6E8A-4147-A177-3AD203B41FA5}">
                      <a16:colId xmlns:a16="http://schemas.microsoft.com/office/drawing/2014/main" val="2491263111"/>
                    </a:ext>
                  </a:extLst>
                </a:gridCol>
                <a:gridCol w="1434132">
                  <a:extLst>
                    <a:ext uri="{9D8B030D-6E8A-4147-A177-3AD203B41FA5}">
                      <a16:colId xmlns:a16="http://schemas.microsoft.com/office/drawing/2014/main" val="3965719469"/>
                    </a:ext>
                  </a:extLst>
                </a:gridCol>
              </a:tblGrid>
              <a:tr h="8307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CATEGORIES OF ELIGIBLE WORK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MAXIMUM GRANT AWARD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MINIMUM PRIVATE MATCH REQUIRED BY APPLICANT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1874616604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BUILDING FAÇADE RENOVATION GRANT 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$15,000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3646202674"/>
                  </a:ext>
                </a:extLst>
              </a:tr>
              <a:tr h="31196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INTERIOR RENOVATION GRANT (FOR AREAS OPEN TO THE PUBLIC)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8979319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EATING /DRINKING ESTABLISHMENT/MICROBREWERY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$10,000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500256720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RETAIL, OFFICE, SERVICE USE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$5,000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2262863931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PATIO DECK/OUTDOOR SEATING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$15,000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2276695650"/>
                  </a:ext>
                </a:extLst>
              </a:tr>
              <a:tr h="311964">
                <a:tc gridSpan="3">
                  <a:txBody>
                    <a:bodyPr/>
                    <a:lstStyle/>
                    <a:p>
                      <a:pPr marL="0" lvl="1" indent="0" algn="l" fontAlgn="b">
                        <a:tabLst>
                          <a:tab pos="1371600" algn="l"/>
                        </a:tabLst>
                      </a:pPr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SIGNAGE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068483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NEW SIGNAGE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$2,500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3402999726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REPLACING EXISTING NON-CONFORMING SIGNAGE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$2,500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650509653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ADA IMPROVEMENTS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$5,000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4147446441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PUBLIC ART/MURALS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$2,500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1762879938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LANDSCAPING 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$2,000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1073295959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DUMPSTER ENCLOSURE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$2,500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1740375061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SITE UTILITIES</a:t>
                      </a: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$25,000</a:t>
                      </a: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2022339614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DEMOLITION/SITE CLEARANCE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$10,000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2754354662"/>
                  </a:ext>
                </a:extLst>
              </a:tr>
              <a:tr h="3119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OTHER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$5,000</a:t>
                      </a:r>
                      <a:endParaRPr lang="en-US" sz="12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US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48276" marR="6957" marT="13794" marB="103448" anchor="b"/>
                </a:tc>
                <a:extLst>
                  <a:ext uri="{0D108BD9-81ED-4DB2-BD59-A6C34878D82A}">
                    <a16:rowId xmlns:a16="http://schemas.microsoft.com/office/drawing/2014/main" val="3397824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37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F2355-7F01-994F-8A30-B65032645AA6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Impact" panose="020B0806030902050204" pitchFamily="34" charset="0"/>
              </a:rPr>
              <a:t>MAXIMUM GRANT AWARD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C5672-4D52-3305-D08E-70DF5BD9ACCA}"/>
              </a:ext>
            </a:extLst>
          </p:cNvPr>
          <p:cNvSpPr txBox="1"/>
          <p:nvPr/>
        </p:nvSpPr>
        <p:spPr>
          <a:xfrm>
            <a:off x="628650" y="1999701"/>
            <a:ext cx="770265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0"/>
            <a:r>
              <a:rPr lang="en-US" sz="1600" i="1" u="none" strike="noStrike" baseline="0" dirty="0">
                <a:latin typeface="Century Gothic" panose="020B0502020202020204" pitchFamily="34" charset="0"/>
              </a:rPr>
              <a:t>The maximum grant award shall not exceed </a:t>
            </a:r>
            <a:r>
              <a:rPr lang="en-US" sz="1600" b="1" i="1" u="none" strike="noStrike" baseline="0" dirty="0">
                <a:latin typeface="Century Gothic" panose="020B0502020202020204" pitchFamily="34" charset="0"/>
              </a:rPr>
              <a:t>$25,000 </a:t>
            </a:r>
            <a:r>
              <a:rPr lang="en-US" sz="1600" i="1" u="none" strike="noStrike" baseline="0" dirty="0">
                <a:latin typeface="Century Gothic" panose="020B0502020202020204" pitchFamily="34" charset="0"/>
              </a:rPr>
              <a:t>per property, provided, however, the City may exceed this amount for projects that result in one or more of the following:</a:t>
            </a:r>
          </a:p>
          <a:p>
            <a:endParaRPr lang="en-US" sz="1600" i="0" u="none" strike="noStrike" baseline="0" dirty="0">
              <a:latin typeface="Century Gothic" panose="020B0502020202020204" pitchFamily="34" charset="0"/>
            </a:endParaRPr>
          </a:p>
          <a:p>
            <a:pPr marL="744538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u="none" strike="noStrike" baseline="0" dirty="0">
                <a:latin typeface="Century Gothic" panose="020B0502020202020204" pitchFamily="34" charset="0"/>
              </a:rPr>
              <a:t>The creation of ten or more new full time equivalent jobs;</a:t>
            </a:r>
          </a:p>
          <a:p>
            <a:pPr marL="744538" marR="42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u="none" strike="noStrike" baseline="0" dirty="0">
                <a:latin typeface="Century Gothic" panose="020B0502020202020204" pitchFamily="34" charset="0"/>
              </a:rPr>
              <a:t>A new business that is projected to generate city sales tax exceeding the requested grant amount within five years;</a:t>
            </a:r>
          </a:p>
          <a:p>
            <a:pPr marL="744538" marR="85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i="1" u="none" strike="noStrike" baseline="0" dirty="0">
                <a:latin typeface="Century Gothic" panose="020B0502020202020204" pitchFamily="34" charset="0"/>
              </a:rPr>
              <a:t>New construction value exceeding $1,000,000 on historically vacant, underused, or blighted property.*</a:t>
            </a:r>
          </a:p>
          <a:p>
            <a:pPr marL="458788" marR="8500"/>
            <a:endParaRPr lang="en-US" sz="1600" i="1" u="none" strike="noStrike" baseline="0" dirty="0">
              <a:latin typeface="Century Gothic" panose="020B0502020202020204" pitchFamily="34" charset="0"/>
            </a:endParaRPr>
          </a:p>
          <a:p>
            <a:r>
              <a:rPr lang="en-US" sz="1600" i="1" u="none" strike="noStrike" baseline="0" dirty="0">
                <a:latin typeface="Century Gothic" panose="020B0502020202020204" pitchFamily="34" charset="0"/>
              </a:rPr>
              <a:t>*Subject to funding available during the fiscal year the project will be completed.</a:t>
            </a:r>
          </a:p>
        </p:txBody>
      </p:sp>
    </p:spTree>
    <p:extLst>
      <p:ext uri="{BB962C8B-B14F-4D97-AF65-F5344CB8AC3E}">
        <p14:creationId xmlns:p14="http://schemas.microsoft.com/office/powerpoint/2010/main" val="1170867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F2355-7F01-994F-8A30-B65032645AA6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PROGRAM HISTORY</a:t>
            </a:r>
            <a:endParaRPr lang="en-US" sz="2800" kern="1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529593-F0A0-E405-9382-4A550AB86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092547"/>
              </p:ext>
            </p:extLst>
          </p:nvPr>
        </p:nvGraphicFramePr>
        <p:xfrm>
          <a:off x="417399" y="1163781"/>
          <a:ext cx="8175357" cy="4710075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412640">
                  <a:extLst>
                    <a:ext uri="{9D8B030D-6E8A-4147-A177-3AD203B41FA5}">
                      <a16:colId xmlns:a16="http://schemas.microsoft.com/office/drawing/2014/main" val="3977004658"/>
                    </a:ext>
                  </a:extLst>
                </a:gridCol>
                <a:gridCol w="1486419">
                  <a:extLst>
                    <a:ext uri="{9D8B030D-6E8A-4147-A177-3AD203B41FA5}">
                      <a16:colId xmlns:a16="http://schemas.microsoft.com/office/drawing/2014/main" val="877722236"/>
                    </a:ext>
                  </a:extLst>
                </a:gridCol>
                <a:gridCol w="1957960">
                  <a:extLst>
                    <a:ext uri="{9D8B030D-6E8A-4147-A177-3AD203B41FA5}">
                      <a16:colId xmlns:a16="http://schemas.microsoft.com/office/drawing/2014/main" val="4225209331"/>
                    </a:ext>
                  </a:extLst>
                </a:gridCol>
                <a:gridCol w="1659169">
                  <a:extLst>
                    <a:ext uri="{9D8B030D-6E8A-4147-A177-3AD203B41FA5}">
                      <a16:colId xmlns:a16="http://schemas.microsoft.com/office/drawing/2014/main" val="3899190676"/>
                    </a:ext>
                  </a:extLst>
                </a:gridCol>
                <a:gridCol w="1659169">
                  <a:extLst>
                    <a:ext uri="{9D8B030D-6E8A-4147-A177-3AD203B41FA5}">
                      <a16:colId xmlns:a16="http://schemas.microsoft.com/office/drawing/2014/main" val="391842844"/>
                    </a:ext>
                  </a:extLst>
                </a:gridCol>
              </a:tblGrid>
              <a:tr h="15138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YEAR APPROVED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0" marR="11993" marT="23026" marB="115132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APPLICATIONS APPROVED</a:t>
                      </a:r>
                    </a:p>
                  </a:txBody>
                  <a:tcPr marL="0" marR="11993" marT="23026" marB="115132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PUBLIC INVESTMENT (GRANT AMOUNT)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0" marR="11993" marT="23026" marB="115132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 PRIVATE INVESTMENT (MATCH)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0" marR="11993" marT="23026" marB="115132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Impact" panose="020B0806030902050204" pitchFamily="34" charset="0"/>
                        </a:rPr>
                        <a:t>PRIVATE TO PUBLIC INVESTMENT RATIO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0" marR="11993" marT="23026" marB="115132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65352"/>
                  </a:ext>
                </a:extLst>
              </a:tr>
              <a:tr h="456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2018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$19,805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$25,804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1.3:1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684007"/>
                  </a:ext>
                </a:extLst>
              </a:tr>
              <a:tr h="456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$76,184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$335,392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4.4:1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501396"/>
                  </a:ext>
                </a:extLst>
              </a:tr>
              <a:tr h="456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$40,167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$108,871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2.7:1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9424676"/>
                  </a:ext>
                </a:extLst>
              </a:tr>
              <a:tr h="456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2021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$10,389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$16,412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1.6:1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386306"/>
                  </a:ext>
                </a:extLst>
              </a:tr>
              <a:tr h="456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2022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$43,983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$1,256,510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28.6:1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752998"/>
                  </a:ext>
                </a:extLst>
              </a:tr>
              <a:tr h="456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$123,172</a:t>
                      </a:r>
                      <a:endParaRPr lang="en-US" sz="1400" b="0" i="0" u="none" strike="noStrike" cap="none" spc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$2,724,834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22.1:1</a:t>
                      </a: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48154"/>
                  </a:ext>
                </a:extLst>
              </a:tr>
              <a:tr h="456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n-US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endParaRPr lang="en-US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$313,701</a:t>
                      </a:r>
                      <a:endParaRPr lang="en-US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$4,467,823.72</a:t>
                      </a: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14.2:1</a:t>
                      </a:r>
                      <a:endParaRPr lang="en-US" sz="1400" b="1" i="0" u="none" strike="noStrike" cap="none" spc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11993" marT="34540" marB="115132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6562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8FD967A-28B7-1470-EA04-1F877D81D15C}"/>
              </a:ext>
            </a:extLst>
          </p:cNvPr>
          <p:cNvSpPr txBox="1"/>
          <p:nvPr/>
        </p:nvSpPr>
        <p:spPr>
          <a:xfrm>
            <a:off x="1197244" y="6214533"/>
            <a:ext cx="674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MEDIAN GRANT AWARD IS $5,000</a:t>
            </a:r>
          </a:p>
        </p:txBody>
      </p:sp>
    </p:spTree>
    <p:extLst>
      <p:ext uri="{BB962C8B-B14F-4D97-AF65-F5344CB8AC3E}">
        <p14:creationId xmlns:p14="http://schemas.microsoft.com/office/powerpoint/2010/main" val="3139439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04A5BF26-ACEF-1152-FCA1-F6FF8BCFC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87"/>
          <a:stretch/>
        </p:blipFill>
        <p:spPr>
          <a:xfrm>
            <a:off x="1001846" y="1388303"/>
            <a:ext cx="7239297" cy="5315748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BF2355-7F01-994F-8A30-B65032645AA6}"/>
              </a:ext>
            </a:extLst>
          </p:cNvPr>
          <p:cNvSpPr txBox="1">
            <a:spLocks/>
          </p:cNvSpPr>
          <p:nvPr/>
        </p:nvSpPr>
        <p:spPr>
          <a:xfrm>
            <a:off x="417399" y="643467"/>
            <a:ext cx="8408193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Impact" panose="020B0806030902050204" pitchFamily="34" charset="0"/>
              </a:rPr>
              <a:t>GEOGRAPHIC DISTRIBUTION</a:t>
            </a:r>
          </a:p>
        </p:txBody>
      </p:sp>
    </p:spTree>
    <p:extLst>
      <p:ext uri="{BB962C8B-B14F-4D97-AF65-F5344CB8AC3E}">
        <p14:creationId xmlns:p14="http://schemas.microsoft.com/office/powerpoint/2010/main" val="2608753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16525</TotalTime>
  <Words>961</Words>
  <Application>Microsoft Office PowerPoint</Application>
  <PresentationFormat>Letter Paper (8.5x11 in)</PresentationFormat>
  <Paragraphs>270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WEST SIERRA VISTA PARTNERSHIP PROGRAM STATUS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McLachlan</dc:creator>
  <cp:lastModifiedBy>Matt McLachlan</cp:lastModifiedBy>
  <cp:revision>92</cp:revision>
  <cp:lastPrinted>2023-07-08T00:26:21Z</cp:lastPrinted>
  <dcterms:created xsi:type="dcterms:W3CDTF">2019-10-17T20:32:36Z</dcterms:created>
  <dcterms:modified xsi:type="dcterms:W3CDTF">2023-07-10T23:42:36Z</dcterms:modified>
</cp:coreProperties>
</file>