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65" r:id="rId3"/>
    <p:sldId id="304" r:id="rId4"/>
    <p:sldId id="287" r:id="rId5"/>
    <p:sldId id="305" r:id="rId6"/>
    <p:sldId id="306" r:id="rId7"/>
    <p:sldId id="334" r:id="rId8"/>
    <p:sldId id="335" r:id="rId9"/>
    <p:sldId id="336" r:id="rId10"/>
    <p:sldId id="337" r:id="rId11"/>
    <p:sldId id="338" r:id="rId12"/>
  </p:sldIdLst>
  <p:sldSz cx="9144000" cy="6858000" type="letter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DA782E"/>
    <a:srgbClr val="34EB15"/>
    <a:srgbClr val="4DE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77EF8B-1515-4A01-929C-5B0C66DBA260}" v="35" dt="2023-03-20T20:32:10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0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4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3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6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7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1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4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9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2639-6A7D-417A-8B3A-CF60C095BFE0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6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08CAFB5-2E40-41B6-A651-988FAB2C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85" y="1122363"/>
            <a:ext cx="2949980" cy="32041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en-US" sz="3200" b="1" kern="1200" dirty="0">
                <a:solidFill>
                  <a:schemeClr val="accent1"/>
                </a:solidFill>
                <a:latin typeface="Impact" panose="020B0806030902050204" pitchFamily="34" charset="0"/>
                <a:ea typeface="+mj-ea"/>
                <a:cs typeface="+mj-cs"/>
              </a:rPr>
              <a:t>FAB AVENUE PROPERTY </a:t>
            </a: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2600" b="1" kern="1200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2600" b="1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en-US" sz="20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POSSIBLE SITE REUSE ALTERNATIVES</a:t>
            </a:r>
            <a:endPara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260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89FB8-7DEA-488F-ABC4-804C5A7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294998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City Council Work Session</a:t>
            </a:r>
          </a:p>
          <a:p>
            <a:pPr algn="l"/>
            <a:r>
              <a: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March 21, 2023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53C0574-AAAD-4318-91DA-21BEDBAE9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F58AEDE-505B-405E-87C3-DDE151924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3585DC-CA3C-C6CD-F657-D6835238DD61}"/>
              </a:ext>
            </a:extLst>
          </p:cNvPr>
          <p:cNvGrpSpPr/>
          <p:nvPr/>
        </p:nvGrpSpPr>
        <p:grpSpPr>
          <a:xfrm>
            <a:off x="4060767" y="1518465"/>
            <a:ext cx="4806627" cy="3286622"/>
            <a:chOff x="4060767" y="1710063"/>
            <a:chExt cx="4806627" cy="32866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1FC470D-5C9D-7429-8EBB-D6EB8987A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2" t="38720" r="38149" b="24588"/>
            <a:stretch/>
          </p:blipFill>
          <p:spPr>
            <a:xfrm>
              <a:off x="4060767" y="1710063"/>
              <a:ext cx="4806627" cy="3286622"/>
            </a:xfrm>
            <a:prstGeom prst="rect">
              <a:avLst/>
            </a:prstGeom>
            <a:effectLst>
              <a:glow>
                <a:schemeClr val="bg1">
                  <a:alpha val="40000"/>
                </a:schemeClr>
              </a:glow>
              <a:softEdge rad="1016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4A3668-CF03-74AB-4A18-52A772D728D8}"/>
                </a:ext>
              </a:extLst>
            </p:cNvPr>
            <p:cNvSpPr txBox="1"/>
            <p:nvPr/>
          </p:nvSpPr>
          <p:spPr>
            <a:xfrm>
              <a:off x="4130024" y="4571012"/>
              <a:ext cx="1139588" cy="369332"/>
            </a:xfrm>
            <a:prstGeom prst="rect">
              <a:avLst/>
            </a:prstGeom>
            <a:solidFill>
              <a:schemeClr val="bg1"/>
            </a:solidFill>
            <a:effectLst>
              <a:glow rad="609600">
                <a:schemeClr val="bg1">
                  <a:alpha val="40000"/>
                </a:schemeClr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FAB AVENUE PROPERTY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E022B6E-9CAF-D5E9-E794-6F0E0BD41BCB}"/>
                </a:ext>
              </a:extLst>
            </p:cNvPr>
            <p:cNvSpPr/>
            <p:nvPr/>
          </p:nvSpPr>
          <p:spPr>
            <a:xfrm>
              <a:off x="5312229" y="4258491"/>
              <a:ext cx="400594" cy="548640"/>
            </a:xfrm>
            <a:custGeom>
              <a:avLst/>
              <a:gdLst>
                <a:gd name="connsiteX0" fmla="*/ 0 w 400594"/>
                <a:gd name="connsiteY0" fmla="*/ 548640 h 548640"/>
                <a:gd name="connsiteX1" fmla="*/ 206758 w 400594"/>
                <a:gd name="connsiteY1" fmla="*/ 448886 h 548640"/>
                <a:gd name="connsiteX2" fmla="*/ 400594 w 400594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594" h="548640" fill="none" extrusionOk="0">
                  <a:moveTo>
                    <a:pt x="0" y="548640"/>
                  </a:moveTo>
                  <a:cubicBezTo>
                    <a:pt x="67642" y="546780"/>
                    <a:pt x="139090" y="545313"/>
                    <a:pt x="206758" y="448886"/>
                  </a:cubicBezTo>
                  <a:cubicBezTo>
                    <a:pt x="259620" y="349839"/>
                    <a:pt x="347553" y="183737"/>
                    <a:pt x="400594" y="0"/>
                  </a:cubicBezTo>
                </a:path>
                <a:path w="400594" h="548640" stroke="0" extrusionOk="0">
                  <a:moveTo>
                    <a:pt x="0" y="548640"/>
                  </a:moveTo>
                  <a:cubicBezTo>
                    <a:pt x="62662" y="539958"/>
                    <a:pt x="128918" y="544481"/>
                    <a:pt x="206758" y="448886"/>
                  </a:cubicBezTo>
                  <a:cubicBezTo>
                    <a:pt x="289315" y="360770"/>
                    <a:pt x="316192" y="179386"/>
                    <a:pt x="400594" y="0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39931"/>
                        <a:gd name="connsiteY0" fmla="*/ 287383 h 287383"/>
                        <a:gd name="connsiteX1" fmla="*/ 278674 w 539931"/>
                        <a:gd name="connsiteY1" fmla="*/ 235131 h 287383"/>
                        <a:gd name="connsiteX2" fmla="*/ 539931 w 539931"/>
                        <a:gd name="connsiteY2" fmla="*/ 0 h 287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9931" h="287383">
                          <a:moveTo>
                            <a:pt x="0" y="287383"/>
                          </a:moveTo>
                          <a:cubicBezTo>
                            <a:pt x="94343" y="285205"/>
                            <a:pt x="188686" y="283028"/>
                            <a:pt x="278674" y="235131"/>
                          </a:cubicBezTo>
                          <a:cubicBezTo>
                            <a:pt x="368663" y="187234"/>
                            <a:pt x="454297" y="93617"/>
                            <a:pt x="539931" y="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9A2836-1BF7-D62E-1089-ED097D70B2C9}"/>
              </a:ext>
            </a:extLst>
          </p:cNvPr>
          <p:cNvSpPr txBox="1"/>
          <p:nvPr/>
        </p:nvSpPr>
        <p:spPr>
          <a:xfrm>
            <a:off x="4571999" y="4923493"/>
            <a:ext cx="3719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latin typeface="Century Gothic" panose="020B0502020202020204" pitchFamily="34" charset="0"/>
              </a:rPr>
              <a:t>URBAN FRAMEWORK PLAN WITH CATALYST SITES</a:t>
            </a:r>
          </a:p>
          <a:p>
            <a:pPr algn="ctr"/>
            <a:r>
              <a:rPr lang="en-US" sz="1100" b="1" i="1" dirty="0">
                <a:latin typeface="Century Gothic" panose="020B0502020202020204" pitchFamily="34" charset="0"/>
              </a:rPr>
              <a:t>WEST SIERRA VISTA REDEVELOPMENT AREA PLAN</a:t>
            </a:r>
          </a:p>
        </p:txBody>
      </p:sp>
    </p:spTree>
    <p:extLst>
      <p:ext uri="{BB962C8B-B14F-4D97-AF65-F5344CB8AC3E}">
        <p14:creationId xmlns:p14="http://schemas.microsoft.com/office/powerpoint/2010/main" val="146997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6CC-B69D-4327-AF4B-815DB7A2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CONCEPTUAL CONSTRUCTION ESTIMATE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A0ECF-7CFA-4AFB-95BE-1980EBF8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510D9-82D0-4556-ACF0-D73E27B997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A075202-A27C-3926-DF65-6908A1D6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774BB26-3268-3C0C-DFB0-0FA23EEE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15CFA6-35BB-A654-D028-A24279C22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PREPARED BY STANTEC, INC. (FEBRUARY 22)</a:t>
            </a:r>
          </a:p>
          <a:p>
            <a:pPr marL="0" indent="0">
              <a:buNone/>
            </a:pPr>
            <a:endParaRPr lang="en-US" sz="1800" b="1" dirty="0">
              <a:latin typeface="Century Gothic" panose="020B0502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Phase 1A:  Pocket Park …………………………………..$843,400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Phase 1B:  Fab Avenue R/W Enhancements………….$358,800*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Phase 2:    Park Expansion……………………………...$1,234,800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Total Overall Project Cost Estimate…………………...$2,463,791</a:t>
            </a:r>
          </a:p>
          <a:p>
            <a:pPr marL="0" indent="0">
              <a:buNone/>
            </a:pPr>
            <a:endParaRPr lang="en-US" sz="1800" b="1" dirty="0">
              <a:latin typeface="Century Gothic" panose="020B0502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*The City was awarded a $365,424 grant from the Federal Transit Administration for street improvements to Fab Avenue R/W.  </a:t>
            </a:r>
          </a:p>
          <a:p>
            <a:pPr marL="0" indent="0">
              <a:buNone/>
            </a:pPr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46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6CC-B69D-4327-AF4B-815DB7A2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RECOMMENDED PHASING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EE40-A9D3-4528-B4EE-E5957AE3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31574" cy="4351338"/>
          </a:xfrm>
        </p:spPr>
        <p:txBody>
          <a:bodyPr>
            <a:normAutofit/>
          </a:bodyPr>
          <a:lstStyle/>
          <a:p>
            <a:endParaRPr lang="en-US" sz="1800" dirty="0">
              <a:latin typeface="Century Gothic" panose="020B0502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2A2CEBCD-9CD0-1DE9-005A-589F9B21E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B62651A0-5F78-AB1C-251B-7CBAB2F31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E5CD7E-1819-B6F0-0E70-7B28AD16AF6A}"/>
              </a:ext>
            </a:extLst>
          </p:cNvPr>
          <p:cNvSpPr txBox="1">
            <a:spLocks/>
          </p:cNvSpPr>
          <p:nvPr/>
        </p:nvSpPr>
        <p:spPr>
          <a:xfrm>
            <a:off x="727709" y="1615498"/>
            <a:ext cx="7688580" cy="440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Amend future land use and zoning designation on property to reflect desired uses.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Amend Parks and Recreation Master Plan to show portion of property to be set aside as a park/public facility and include in 10-Year Capital Improvement Program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Design and construct street and drainage improvements using FTA Grant and any other available funding sources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Prepare design and construction plans for on-site public improvements starting north to south to make the project “shovel ready” to elevate its potential for outside grant funding.  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Continue citizen/City Commission(s) involvement on defining thematic features/elements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endParaRPr lang="en-US" sz="1900" dirty="0">
              <a:latin typeface="Century Gothic" panose="020B0502020202020204" pitchFamily="34" charset="0"/>
            </a:endParaRPr>
          </a:p>
          <a:p>
            <a:endParaRPr lang="en-US" sz="1900" dirty="0">
              <a:latin typeface="+mj-lt"/>
            </a:endParaRPr>
          </a:p>
          <a:p>
            <a:endParaRPr lang="en-US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81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7402E2-34D1-49F6-9752-C0C22808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4495466"/>
            <a:ext cx="2708910" cy="153619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Impact" panose="020B0806030902050204" pitchFamily="34" charset="0"/>
              </a:rPr>
              <a:t>Background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 descr="A road with trees and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38278612-C637-4119-1B27-56C2D1820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266" r="2451"/>
          <a:stretch/>
        </p:blipFill>
        <p:spPr>
          <a:xfrm>
            <a:off x="20" y="10"/>
            <a:ext cx="9143980" cy="399447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09B3-B50C-4BC0-8AAD-5FEA95FA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392" y="4218904"/>
            <a:ext cx="4862802" cy="2089317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Clr>
                <a:schemeClr val="accent1"/>
              </a:buClr>
            </a:pPr>
            <a:r>
              <a:rPr lang="en-US" sz="1600" dirty="0">
                <a:latin typeface="Century Gothic" panose="020B0502020202020204" pitchFamily="34" charset="0"/>
              </a:rPr>
              <a:t>1.34-Acre Site on Southeast Corner of W Fry Blvd/Fab Ave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latin typeface="Century Gothic" panose="020B0502020202020204" pitchFamily="34" charset="0"/>
              </a:rPr>
              <a:t>Acquired by City in October 2020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latin typeface="Century Gothic" panose="020B0502020202020204" pitchFamily="34" charset="0"/>
              </a:rPr>
              <a:t>Currently planned and zoned for commercial use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latin typeface="Century Gothic" panose="020B0502020202020204" pitchFamily="34" charset="0"/>
              </a:rPr>
              <a:t>Related Strategic Plan Initiative:  “</a:t>
            </a:r>
            <a:r>
              <a:rPr lang="en-US" sz="1600" i="1" dirty="0">
                <a:latin typeface="Century Gothic" panose="020B0502020202020204" pitchFamily="34" charset="0"/>
              </a:rPr>
              <a:t>Plan for the future use of the Fab Avenue property and implement improvements</a:t>
            </a:r>
            <a:r>
              <a:rPr lang="en-US" sz="1600" dirty="0">
                <a:latin typeface="Century Gothic" panose="020B0502020202020204" pitchFamily="34" charset="0"/>
              </a:rPr>
              <a:t>”. 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C5F559EE-E408-4A96-8CDB-CD55829F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48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AC70584C-1A31-4F42-AD50-E3859CE6B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2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3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15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95E7A034-B841-6E30-A02A-3E53F985D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26992"/>
          <a:stretch/>
        </p:blipFill>
        <p:spPr>
          <a:xfrm>
            <a:off x="20" y="10"/>
            <a:ext cx="9143980" cy="3994473"/>
          </a:xfrm>
          <a:prstGeom prst="rect">
            <a:avLst/>
          </a:prstGeom>
        </p:spPr>
      </p:pic>
      <p:sp>
        <p:nvSpPr>
          <p:cNvPr id="38" name="Rectangle 17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09FEA6-0948-4A3D-8899-FAE50ED37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81075"/>
            <a:ext cx="7820017" cy="1713948"/>
          </a:xfrm>
          <a:solidFill>
            <a:schemeClr val="bg1"/>
          </a:solidFill>
        </p:spPr>
        <p:txBody>
          <a:bodyPr lIns="182880" tIns="91440" rIns="0" bIns="0" anchor="ctr">
            <a:normAutofit/>
          </a:bodyPr>
          <a:lstStyle/>
          <a:p>
            <a:pPr eaLnBrk="0" fontAlgn="base" hangingPunct="0">
              <a:spcBef>
                <a:spcPts val="125"/>
              </a:spcBef>
              <a:buClr>
                <a:schemeClr val="accent1"/>
              </a:buClr>
              <a:buSzPct val="110000"/>
            </a:pPr>
            <a:r>
              <a:rPr lang="en-US" altLang="en-US" sz="1800" dirty="0">
                <a:latin typeface="Century Gothic" panose="020B0502020202020204" pitchFamily="34" charset="0"/>
              </a:rPr>
              <a:t>Seeking City Council feedback and direction on:</a:t>
            </a:r>
          </a:p>
          <a:p>
            <a:pPr marL="0" indent="0" eaLnBrk="0" fontAlgn="base" hangingPunct="0">
              <a:spcBef>
                <a:spcPts val="125"/>
              </a:spcBef>
              <a:buClr>
                <a:srgbClr val="5B9BD5"/>
              </a:buClr>
              <a:buSzPct val="110000"/>
              <a:buNone/>
            </a:pPr>
            <a:endParaRPr lang="en-US" altLang="en-US" sz="1800" dirty="0"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ts val="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i="1" dirty="0">
                <a:latin typeface="Century Gothic" panose="020B0502020202020204" pitchFamily="34" charset="0"/>
              </a:rPr>
              <a:t>Project objectives</a:t>
            </a:r>
          </a:p>
          <a:p>
            <a:pPr eaLnBrk="0" fontAlgn="base" hangingPunct="0">
              <a:spcBef>
                <a:spcPts val="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endParaRPr lang="en-US" altLang="en-US" sz="1600" i="1" dirty="0"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ts val="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i="1" dirty="0">
                <a:latin typeface="Century Gothic" panose="020B0502020202020204" pitchFamily="34" charset="0"/>
              </a:rPr>
              <a:t>Desired uses for the site (Phase 3 subarea in particular)</a:t>
            </a:r>
          </a:p>
          <a:p>
            <a:pPr eaLnBrk="0" fontAlgn="base" hangingPunct="0">
              <a:spcBef>
                <a:spcPts val="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endParaRPr lang="en-US" altLang="en-US" sz="1600" i="1" dirty="0">
              <a:latin typeface="Century Gothic" panose="020B0502020202020204" pitchFamily="34" charset="0"/>
            </a:endParaRPr>
          </a:p>
          <a:p>
            <a:pPr lvl="1" eaLnBrk="0" fontAlgn="base" hangingPunct="0">
              <a:spcBef>
                <a:spcPts val="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altLang="en-US" sz="1600" i="1" dirty="0">
                <a:latin typeface="Century Gothic" panose="020B0502020202020204" pitchFamily="34" charset="0"/>
              </a:rPr>
              <a:t>Approach and phasing</a:t>
            </a:r>
            <a:endParaRPr lang="en-US" altLang="en-US" sz="1600" dirty="0">
              <a:latin typeface="Century Gothic" panose="020B0502020202020204" pitchFamily="34" charset="0"/>
            </a:endParaRPr>
          </a:p>
          <a:p>
            <a:pPr marL="0" indent="0" eaLnBrk="0" fontAlgn="base" hangingPunct="0">
              <a:spcBef>
                <a:spcPts val="125"/>
              </a:spcBef>
              <a:buClr>
                <a:srgbClr val="5B9BD5"/>
              </a:buClr>
              <a:buSzPct val="110000"/>
              <a:buNone/>
            </a:pPr>
            <a:endParaRPr lang="en-US" altLang="en-US" sz="1200" dirty="0">
              <a:latin typeface="Century Gothic" panose="020B050202020202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15E18DA0-1262-412D-9E18-7C20DC882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3AC81-2F65-4549-2FBA-BEF4B922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7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498317-5C76-4B52-9E25-0637A268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2968534" cy="2093506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mpact" panose="020B0806030902050204" pitchFamily="34" charset="0"/>
              </a:rPr>
              <a:t>Overarching Objectives:</a:t>
            </a:r>
            <a:endParaRPr lang="en-US" sz="36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09B3-B50C-4BC0-8AAD-5FEA95FA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586843" cy="358658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Resolve ponding issues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Add public parking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Create vibrant and attractive space(s) that will serve as a key focal point for the West End and ties in with the streetscape </a:t>
            </a:r>
          </a:p>
          <a:p>
            <a:pPr marL="457200" indent="-457200">
              <a:spcAft>
                <a:spcPts val="600"/>
              </a:spcAft>
              <a:buClr>
                <a:srgbClr val="5B9BD5"/>
              </a:buClr>
              <a:buSzPct val="115000"/>
            </a:pPr>
            <a:r>
              <a:rPr lang="en-US" sz="1600" dirty="0">
                <a:latin typeface="Century Gothic" panose="020B0502020202020204" pitchFamily="34" charset="0"/>
              </a:rPr>
              <a:t>Develop uses and activities that will draw people to the West End including potential   public/private partnerships</a:t>
            </a:r>
          </a:p>
          <a:p>
            <a:pPr marL="0" indent="0">
              <a:buNone/>
            </a:pPr>
            <a:endParaRPr lang="en-US" sz="1900" dirty="0">
              <a:latin typeface="+mj-lt"/>
            </a:endParaRPr>
          </a:p>
          <a:p>
            <a:endParaRPr lang="en-US" sz="1900" dirty="0">
              <a:latin typeface="+mj-lt"/>
            </a:endParaRP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35838347-3A04-B715-99D1-68B0622D0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r="9995" b="6031"/>
          <a:stretch/>
        </p:blipFill>
        <p:spPr>
          <a:xfrm>
            <a:off x="4895700" y="126031"/>
            <a:ext cx="4229250" cy="644433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Oval 2">
            <a:extLst>
              <a:ext uri="{FF2B5EF4-FFF2-40B4-BE49-F238E27FC236}">
                <a16:creationId xmlns:a16="http://schemas.microsoft.com/office/drawing/2014/main" id="{C15CB36B-3DD6-451A-8D12-E1BB5A6747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050" y="14288"/>
            <a:ext cx="112713" cy="141287"/>
          </a:xfrm>
          <a:prstGeom prst="ellipse">
            <a:avLst/>
          </a:prstGeom>
          <a:solidFill>
            <a:srgbClr val="5B9BD5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8BDCE6-5338-4B4A-8032-154B024A3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7448E26-79D0-4EB2-8D40-95BDAB280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7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7487F-BE4D-6F91-BB47-F798D2C2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214" r="8333" b="3673"/>
          <a:stretch/>
        </p:blipFill>
        <p:spPr>
          <a:xfrm>
            <a:off x="160649" y="578700"/>
            <a:ext cx="8765639" cy="5991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DEAE1F-4690-A4DE-717F-27874B0131F0}"/>
              </a:ext>
            </a:extLst>
          </p:cNvPr>
          <p:cNvSpPr txBox="1"/>
          <p:nvPr/>
        </p:nvSpPr>
        <p:spPr>
          <a:xfrm>
            <a:off x="2124894" y="285022"/>
            <a:ext cx="4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PUBLIC/PRIVATE USE OPTION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F3DA1242-6A7D-F8A3-96EB-71314E573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F46CAB5D-69AB-716B-FED0-5AA27B22D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0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CCE3E-B6DD-AE99-AF99-6A0E238F6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7500" b="3673"/>
          <a:stretch/>
        </p:blipFill>
        <p:spPr>
          <a:xfrm>
            <a:off x="122399" y="419466"/>
            <a:ext cx="8899200" cy="6111428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50D4D458-7B35-BE3D-571D-B4FCC3506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D0E41BC-2433-183F-45FD-C068EA96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6CECE-3E96-07A1-E33A-CF16676C44D5}"/>
              </a:ext>
            </a:extLst>
          </p:cNvPr>
          <p:cNvSpPr txBox="1"/>
          <p:nvPr/>
        </p:nvSpPr>
        <p:spPr>
          <a:xfrm>
            <a:off x="1994263" y="285784"/>
            <a:ext cx="4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</a:rPr>
              <a:t>PUBLIC USE OPTION</a:t>
            </a:r>
          </a:p>
        </p:txBody>
      </p:sp>
    </p:spTree>
    <p:extLst>
      <p:ext uri="{BB962C8B-B14F-4D97-AF65-F5344CB8AC3E}">
        <p14:creationId xmlns:p14="http://schemas.microsoft.com/office/powerpoint/2010/main" val="214058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6941B-8826-DAC1-C0A7-D1843416E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3" t="9755" r="37998" b="5780"/>
          <a:stretch/>
        </p:blipFill>
        <p:spPr>
          <a:xfrm>
            <a:off x="406909" y="2212433"/>
            <a:ext cx="4844360" cy="39538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EE40-A9D3-4528-B4EE-E5957AE3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294" y="2715208"/>
            <a:ext cx="2832680" cy="3573471"/>
          </a:xfrm>
          <a:ln>
            <a:solidFill>
              <a:srgbClr val="F8F8F8"/>
            </a:solidFill>
          </a:ln>
        </p:spPr>
        <p:txBody>
          <a:bodyPr anchor="ctr"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14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Went live on Engage Sierra Vista on February 23, 2022.  Pushed out thru the City’s weekly newsletter and on social media.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32 comments from 29 unique commenters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84% of those taking the poll favor Concept A2 (public option)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A0ECF-7CFA-4AFB-95BE-1980EBF8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2510D9-82D0-4556-ACF0-D73E27B9972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91F136C-3A24-72A2-6080-2E187C3F8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E38388AC-7CE0-BAD2-54B4-1F81253E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872EC-A744-3957-2B9D-7FA3DF22AF8A}"/>
              </a:ext>
            </a:extLst>
          </p:cNvPr>
          <p:cNvSpPr/>
          <p:nvPr/>
        </p:nvSpPr>
        <p:spPr>
          <a:xfrm>
            <a:off x="406910" y="347313"/>
            <a:ext cx="8325612" cy="1801368"/>
          </a:xfrm>
          <a:prstGeom prst="rect">
            <a:avLst/>
          </a:prstGeom>
          <a:solidFill>
            <a:schemeClr val="bg1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306CC-B69D-4327-AF4B-815DB7A2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530769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PUBLIC FEEDBACK – </a:t>
            </a:r>
            <a:br>
              <a:rPr lang="en-US" sz="36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</a:br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FAB/FRY PROPERTY REUSE OPTIONS</a:t>
            </a:r>
            <a:endParaRPr lang="en-US" sz="3600" dirty="0">
              <a:solidFill>
                <a:schemeClr val="accent1"/>
              </a:solidFill>
              <a:latin typeface="Impact" panose="020B0806030902050204" pitchFamily="34" charset="0"/>
              <a:ea typeface="Segoe UI Black" panose="020B0A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C81490-B1D3-B828-5FBE-691201FE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04" y="1873959"/>
            <a:ext cx="33147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6CC-B69D-4327-AF4B-815DB7A2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PUBLIC FEEDBACK – </a:t>
            </a:r>
            <a:b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</a:br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FAB AVENUE PROPERTY REUSE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EE40-A9D3-4528-B4EE-E5957AE36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20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INPUT SUMMARY: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Add more off-street parking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Incorporate movie and artistic walls in both A.1 and A.2 (prefer A.2).  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Add terraced seating to plaza to act as music and event venue (see Heritage Square in Flagstaff)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Hold more events, festivals, live music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Splash park for kids using recycled water.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Interactive play equipment/climbing/encourage child movement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Use existing empty building stock for Live/Work spaces</a:t>
            </a: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A0ECF-7CFA-4AFB-95BE-1980EBF8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510D9-82D0-4556-ACF0-D73E27B997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A075202-A27C-3926-DF65-6908A1D6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774BB26-3268-3C0C-DFB0-0FA23EEE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7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06CC-B69D-4327-AF4B-815DB7A2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PUBLIC FEEDBACK – </a:t>
            </a:r>
            <a:b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</a:br>
            <a:r>
              <a:rPr lang="en-US" sz="3200" dirty="0">
                <a:solidFill>
                  <a:schemeClr val="accent1"/>
                </a:solidFill>
                <a:latin typeface="Impact" panose="020B0806030902050204" pitchFamily="34" charset="0"/>
                <a:ea typeface="Segoe UI Black" panose="020B0A02040204020203" pitchFamily="34" charset="0"/>
              </a:rPr>
              <a:t>FAB AVENUE PROPERTY REUSE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EE40-A9D3-4528-B4EE-E5957AE36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2000" b="1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INPUT SUMMARY (CONT’D):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Encourage more outdoor seating close to businesses.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Need more than buildings on West End – Add park/greenspace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Need more color/art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Reduce live work concept and make buildings places for the community such as small library, community classrooms, police substation.  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Add restrooms and benches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Make sure there are trash receptacles and hydration stations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Install pull-ups and hook-ups for food trucks.  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Install EV chargers/spaces along Fab Ave</a:t>
            </a: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A0ECF-7CFA-4AFB-95BE-1980EBF8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510D9-82D0-4556-ACF0-D73E27B997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2A2CEBCD-9CD0-1DE9-005A-589F9B21E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61"/>
            <a:ext cx="9143999" cy="276400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B62651A0-5F78-AB1C-251B-7CBAB2F31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4439"/>
            <a:ext cx="9144000" cy="283561"/>
          </a:xfrm>
          <a:prstGeom prst="rect">
            <a:avLst/>
          </a:prstGeom>
          <a:gradFill rotWithShape="0">
            <a:gsLst>
              <a:gs pos="0">
                <a:srgbClr val="4475A1"/>
              </a:gs>
              <a:gs pos="48000">
                <a:srgbClr val="9DC3E6"/>
              </a:gs>
              <a:gs pos="100000">
                <a:srgbClr val="92D050"/>
              </a:gs>
            </a:gsLst>
            <a:lin ang="0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09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6876EAF1221458D8998D8F096E15A" ma:contentTypeVersion="" ma:contentTypeDescription="Create a new document." ma:contentTypeScope="" ma:versionID="7d52089b5b13574faa7b74b8b54f880c">
  <xsd:schema xmlns:xsd="http://www.w3.org/2001/XMLSchema" xmlns:xs="http://www.w3.org/2001/XMLSchema" xmlns:p="http://schemas.microsoft.com/office/2006/metadata/properties" xmlns:ns2="96E3BAF1-7DB7-41F1-A18D-8C0BA3CACC8C" xmlns:ns3="96e3baf1-7db7-41f1-a18d-8c0ba3cacc8c" xmlns:ns4="e4abc967-9c63-4210-b036-43ecd1c3b892" targetNamespace="http://schemas.microsoft.com/office/2006/metadata/properties" ma:root="true" ma:fieldsID="4a8bbeb74b317fd3b49a5ad261ca8111" ns2:_="" ns3:_="" ns4:_="">
    <xsd:import namespace="96E3BAF1-7DB7-41F1-A18D-8C0BA3CACC8C"/>
    <xsd:import namespace="96e3baf1-7db7-41f1-a18d-8c0ba3cacc8c"/>
    <xsd:import namespace="e4abc967-9c63-4210-b036-43ecd1c3b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3BAF1-7DB7-41F1-A18D-8C0BA3CAC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3baf1-7db7-41f1-a18d-8c0ba3cacc8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121fd3b-a7ae-4c4e-8dca-8c6297ddba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bc967-9c63-4210-b036-43ecd1c3b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e6d3af8-dfda-4767-a3d0-694e08e84d88}" ma:internalName="TaxCatchAll" ma:showField="CatchAllData" ma:web="e4abc967-9c63-4210-b036-43ecd1c3b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9E1D98-1974-4B17-9583-57775BC1119F}"/>
</file>

<file path=customXml/itemProps2.xml><?xml version="1.0" encoding="utf-8"?>
<ds:datastoreItem xmlns:ds="http://schemas.openxmlformats.org/officeDocument/2006/customXml" ds:itemID="{D3C631FC-65CE-41B4-9689-2CED563AAD0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6153</TotalTime>
  <Words>575</Words>
  <Application>Microsoft Office PowerPoint</Application>
  <PresentationFormat>Letter Paper (8.5x11 in)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Impact</vt:lpstr>
      <vt:lpstr>Segoe UI Historic</vt:lpstr>
      <vt:lpstr>Wingdings</vt:lpstr>
      <vt:lpstr>Office Theme</vt:lpstr>
      <vt:lpstr>PowerPoint Presentation</vt:lpstr>
      <vt:lpstr>Background</vt:lpstr>
      <vt:lpstr>PowerPoint Presentation</vt:lpstr>
      <vt:lpstr>Overarching Objectives:</vt:lpstr>
      <vt:lpstr>PowerPoint Presentation</vt:lpstr>
      <vt:lpstr>PowerPoint Presentation</vt:lpstr>
      <vt:lpstr>PUBLIC FEEDBACK –  FAB/FRY PROPERTY REUSE OPTIONS</vt:lpstr>
      <vt:lpstr>PUBLIC FEEDBACK –  FAB AVENUE PROPERTY REUSE OPTIONS</vt:lpstr>
      <vt:lpstr>PUBLIC FEEDBACK –  FAB AVENUE PROPERTY REUSE OPTIONS</vt:lpstr>
      <vt:lpstr>CONCEPTUAL CONSTRUCTION ESTIMATE </vt:lpstr>
      <vt:lpstr>RECOMMENDED PHASING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McLachlan</dc:creator>
  <cp:lastModifiedBy>Matt McLachlan</cp:lastModifiedBy>
  <cp:revision>90</cp:revision>
  <cp:lastPrinted>2020-02-12T17:00:03Z</cp:lastPrinted>
  <dcterms:created xsi:type="dcterms:W3CDTF">2019-10-17T20:32:36Z</dcterms:created>
  <dcterms:modified xsi:type="dcterms:W3CDTF">2023-03-21T19:52:37Z</dcterms:modified>
</cp:coreProperties>
</file>