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sldIdLst>
    <p:sldId id="2128752215" r:id="rId5"/>
    <p:sldId id="2128752230" r:id="rId6"/>
    <p:sldId id="2128752236" r:id="rId7"/>
    <p:sldId id="2128752237" r:id="rId8"/>
    <p:sldId id="2128752238" r:id="rId9"/>
    <p:sldId id="2128752233" r:id="rId10"/>
    <p:sldId id="2128752234" r:id="rId11"/>
    <p:sldId id="2128752240" r:id="rId12"/>
    <p:sldId id="2128752241" r:id="rId13"/>
    <p:sldId id="2128752242" r:id="rId14"/>
    <p:sldId id="2128752243" r:id="rId15"/>
    <p:sldId id="2128752239" r:id="rId16"/>
    <p:sldId id="2128752244" r:id="rId17"/>
    <p:sldId id="2128752245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8EC2"/>
    <a:srgbClr val="FFFFFF"/>
    <a:srgbClr val="91CA64"/>
    <a:srgbClr val="626469"/>
    <a:srgbClr val="0070C0"/>
    <a:srgbClr val="F89C25"/>
    <a:srgbClr val="000000"/>
    <a:srgbClr val="298DC1"/>
    <a:srgbClr val="8D70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3EC433-5E42-E07F-14CF-D6669B592881}" v="2" dt="2022-07-26T17:57:03.022"/>
    <p1510:client id="{914A5CD6-BEF1-4FAB-A736-43EDB44BA8BF}" v="7" dt="2022-04-08T15:31:42.878"/>
    <p1510:client id="{9D1B0479-0183-E3D2-81FD-E9559500C9B9}" v="1" dt="2022-07-12T16:49:37.2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914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F1043D6-275D-4C9B-B66F-4A235019B39C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51B2097-1CE8-4D8F-899C-4239D2D30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0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Q:\Communications_and_Marketing\PIO\City Projects\Public Affairs\North Star New Branding\New Brand Graphics\Templates\Template Slides\Version 2\Sierra Vista_Title Slide_V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76200" y="-28575"/>
            <a:ext cx="9220200" cy="69151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298DC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D2A62-4F37-46E4-896D-ACAB436B53A6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40AC-FEA7-4113-A898-48470F8A28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Q:\Communications_and_Marketing\PIO\City Projects\Public Affairs\North Star New Branding\New Brand Graphics\Templates\Template Slides\Version 2\Sierra Vista_Title Slide_V2.jpg"/>
          <p:cNvPicPr>
            <a:picLocks noChangeAspect="1" noChangeArrowheads="1"/>
          </p:cNvPicPr>
          <p:nvPr userDrawn="1"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76200" y="-28575"/>
            <a:ext cx="9220200" cy="69151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298DC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D2A62-4F37-46E4-896D-ACAB436B53A6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40AC-FEA7-4113-A898-48470F8A28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553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Q:\Communications_and_Marketing\PIO\City Projects\Public Affairs\North Star New Branding\New Brand Graphics\Templates\Template Slides\Version 2\Sierra Vista_Body Slide_V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98DC1"/>
                </a:solidFill>
              </a:defRPr>
            </a:lvl1pPr>
            <a:lvl2pPr>
              <a:defRPr>
                <a:solidFill>
                  <a:srgbClr val="298DC1"/>
                </a:solidFill>
              </a:defRPr>
            </a:lvl2pPr>
            <a:lvl3pPr>
              <a:defRPr>
                <a:solidFill>
                  <a:srgbClr val="298DC1"/>
                </a:solidFill>
              </a:defRPr>
            </a:lvl3pPr>
            <a:lvl4pPr>
              <a:defRPr>
                <a:solidFill>
                  <a:srgbClr val="298DC1"/>
                </a:solidFill>
              </a:defRPr>
            </a:lvl4pPr>
            <a:lvl5pPr>
              <a:defRPr>
                <a:solidFill>
                  <a:srgbClr val="298DC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D2A62-4F37-46E4-896D-ACAB436B53A6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40AC-FEA7-4113-A898-48470F8A28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Q:\Communications_and_Marketing\PIO\City Projects\Public Affairs\North Star New Branding\New Brand Graphics\Templates\Template Slides\Version 2\Sierra Vista_Body Slide_V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298DC1"/>
                </a:solidFill>
              </a:defRPr>
            </a:lvl1pPr>
            <a:lvl2pPr>
              <a:defRPr sz="2400">
                <a:solidFill>
                  <a:srgbClr val="298DC1"/>
                </a:solidFill>
              </a:defRPr>
            </a:lvl2pPr>
            <a:lvl3pPr>
              <a:defRPr sz="2000">
                <a:solidFill>
                  <a:srgbClr val="298DC1"/>
                </a:solidFill>
              </a:defRPr>
            </a:lvl3pPr>
            <a:lvl4pPr>
              <a:defRPr sz="1800">
                <a:solidFill>
                  <a:srgbClr val="298DC1"/>
                </a:solidFill>
              </a:defRPr>
            </a:lvl4pPr>
            <a:lvl5pPr>
              <a:defRPr sz="1800">
                <a:solidFill>
                  <a:srgbClr val="298DC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298DC1"/>
                </a:solidFill>
              </a:defRPr>
            </a:lvl1pPr>
            <a:lvl2pPr>
              <a:defRPr sz="2400">
                <a:solidFill>
                  <a:srgbClr val="298DC1"/>
                </a:solidFill>
              </a:defRPr>
            </a:lvl2pPr>
            <a:lvl3pPr>
              <a:defRPr sz="2000">
                <a:solidFill>
                  <a:srgbClr val="298DC1"/>
                </a:solidFill>
              </a:defRPr>
            </a:lvl3pPr>
            <a:lvl4pPr>
              <a:defRPr sz="1800">
                <a:solidFill>
                  <a:srgbClr val="298DC1"/>
                </a:solidFill>
              </a:defRPr>
            </a:lvl4pPr>
            <a:lvl5pPr>
              <a:defRPr sz="1800">
                <a:solidFill>
                  <a:srgbClr val="298DC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D2A62-4F37-46E4-896D-ACAB436B53A6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40AC-FEA7-4113-A898-48470F8A28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Q:\Communications_and_Marketing\PIO\City Projects\Public Affairs\North Star New Branding\New Brand Graphics\Templates\Template Slides\Version 2\Sierra Vista_Body Slide_V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D2A62-4F37-46E4-896D-ACAB436B53A6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40AC-FEA7-4113-A898-48470F8A28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D2A62-4F37-46E4-896D-ACAB436B53A6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40AC-FEA7-4113-A898-48470F8A280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 descr="Q:\Communications_and_Marketing\PIO\City Projects\Public Affairs\North Star New Branding\New Brand Graphics\Templates\Template Slides\Version 2\Sierra Vista_Body Slide_V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D2A62-4F37-46E4-896D-ACAB436B53A6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40AC-FEA7-4113-A898-48470F8A280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 descr="Q:\Communications_and_Marketing\PIO\City Projects\Public Affairs\North Star New Branding\New Brand Graphics\Templates\Template Slides\Version 2\Sierra Vista_Body Slide_V2.jpg"/>
          <p:cNvPicPr>
            <a:picLocks noChangeAspect="1" noChangeArrowheads="1"/>
          </p:cNvPicPr>
          <p:nvPr userDrawn="1"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3605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D2A62-4F37-46E4-896D-ACAB436B53A6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40AC-FEA7-4113-A898-48470F8A28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 w/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2"/>
          <p:cNvSpPr>
            <a:spLocks noGrp="1"/>
          </p:cNvSpPr>
          <p:nvPr>
            <p:ph sz="quarter" idx="11"/>
          </p:nvPr>
        </p:nvSpPr>
        <p:spPr>
          <a:xfrm>
            <a:off x="252413" y="1310603"/>
            <a:ext cx="3749962" cy="4558569"/>
          </a:xfrm>
          <a:prstGeom prst="rect">
            <a:avLst/>
          </a:prstGeom>
          <a:noFill/>
        </p:spPr>
        <p:txBody>
          <a:bodyPr vert="horz" wrap="square" lIns="0" tIns="0" rIns="0" bIns="0">
            <a:noAutofit/>
          </a:bodyPr>
          <a:lstStyle>
            <a:lvl1pPr marL="236538" indent="-236538">
              <a:buClr>
                <a:schemeClr val="tx2"/>
              </a:buClr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indent="-220663"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accent1"/>
                </a:solidFill>
              </a:defRPr>
            </a:lvl2pPr>
            <a:lvl3pPr marL="630238" indent="-173038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3pPr>
            <a:lvl4pPr marL="803275" indent="-173038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4pPr>
            <a:lvl5pPr marL="977900" indent="-174625" defTabSz="314325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252413" y="525999"/>
            <a:ext cx="3749962" cy="369332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>
              <a:defRPr sz="24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 flipH="1">
            <a:off x="4537318" y="0"/>
            <a:ext cx="69367" cy="685800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6491596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4" y="6491595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Confidential Property of Schneider Electric |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7034" y="5993328"/>
            <a:ext cx="2041798" cy="75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508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D2A62-4F37-46E4-896D-ACAB436B53A6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040AC-FEA7-4113-A898-48470F8A28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MSIPCMContentMarking" descr="{&quot;HashCode&quot;:1235388660,&quot;Placement&quot;:&quot;Footer&quot;,&quot;Top&quot;:525.346863,&quot;Left&quot;:342.094818,&quot;SlideWidth&quot;:720,&quot;SlideHeight&quot;:540}">
            <a:extLst>
              <a:ext uri="{FF2B5EF4-FFF2-40B4-BE49-F238E27FC236}">
                <a16:creationId xmlns:a16="http://schemas.microsoft.com/office/drawing/2014/main" id="{8D9FBCEF-F4EE-4A33-8E9A-EECD53B5D732}"/>
              </a:ext>
            </a:extLst>
          </p:cNvPr>
          <p:cNvSpPr txBox="1"/>
          <p:nvPr userDrawn="1"/>
        </p:nvSpPr>
        <p:spPr>
          <a:xfrm>
            <a:off x="4344604" y="6671905"/>
            <a:ext cx="454791" cy="18609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600">
                <a:solidFill>
                  <a:srgbClr val="626469"/>
                </a:solidFill>
                <a:latin typeface="Arial" panose="020B0604020202020204" pitchFamily="34" charset="0"/>
              </a:rPr>
              <a:t>Internal</a:t>
            </a:r>
            <a:endParaRPr lang="en-US" sz="600" dirty="0">
              <a:solidFill>
                <a:srgbClr val="626469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85EEBC-25AD-45D5-80A8-D442E1C35AC7}"/>
              </a:ext>
            </a:extLst>
          </p:cNvPr>
          <p:cNvSpPr/>
          <p:nvPr userDrawn="1"/>
        </p:nvSpPr>
        <p:spPr>
          <a:xfrm>
            <a:off x="4419600" y="6734173"/>
            <a:ext cx="3048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0" r:id="rId3"/>
    <p:sldLayoutId id="2147483652" r:id="rId4"/>
    <p:sldLayoutId id="2147483654" r:id="rId5"/>
    <p:sldLayoutId id="2147483655" r:id="rId6"/>
    <p:sldLayoutId id="2147483667" r:id="rId7"/>
    <p:sldLayoutId id="2147483656" r:id="rId8"/>
    <p:sldLayoutId id="2147483669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emf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emf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3" Type="http://schemas.microsoft.com/office/2007/relationships/hdphoto" Target="../media/hdphoto2.wdp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" Type="http://schemas.openxmlformats.org/officeDocument/2006/relationships/image" Target="../media/image7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em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em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em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em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F88297-CE62-472E-945B-8831D89EA4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378330"/>
            <a:ext cx="9144000" cy="60955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EAF36B-40F2-4D8E-9CB6-B39D2C868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81" b="98321" l="9991" r="96577">
                        <a14:foregroundMark x1="12858" y1="95115" x2="77983" y2="78015"/>
                        <a14:foregroundMark x1="77983" y1="78015" x2="86309" y2="60305"/>
                        <a14:foregroundMark x1="86309" y1="60305" x2="87234" y2="41832"/>
                        <a14:foregroundMark x1="87234" y1="41832" x2="80666" y2="36641"/>
                        <a14:foregroundMark x1="80666" y1="36641" x2="72433" y2="43359"/>
                        <a14:foregroundMark x1="72433" y1="43359" x2="64015" y2="57710"/>
                        <a14:foregroundMark x1="64015" y1="57710" x2="64107" y2="74656"/>
                        <a14:foregroundMark x1="64107" y1="74656" x2="76411" y2="92672"/>
                        <a14:foregroundMark x1="93802" y1="66870" x2="86679" y2="85802"/>
                        <a14:foregroundMark x1="86679" y1="85802" x2="71600" y2="98168"/>
                        <a14:foregroundMark x1="71600" y1="98168" x2="60407" y2="98473"/>
                        <a14:foregroundMark x1="60407" y1="98473" x2="52359" y2="92672"/>
                        <a14:foregroundMark x1="52359" y1="92672" x2="55042" y2="81221"/>
                        <a14:foregroundMark x1="55042" y1="81221" x2="67808" y2="77252"/>
                        <a14:foregroundMark x1="67808" y1="77252" x2="72803" y2="77405"/>
                        <a14:foregroundMark x1="94357" y1="42901" x2="95375" y2="80153"/>
                        <a14:foregroundMark x1="95375" y1="80153" x2="94542" y2="85802"/>
                        <a14:foregroundMark x1="95652" y1="90534" x2="95097" y2="50076"/>
                        <a14:foregroundMark x1="95097" y1="50076" x2="95097" y2="50076"/>
                        <a14:foregroundMark x1="87327" y1="7481" x2="84366" y2="7481"/>
                        <a14:foregroundMark x1="99537" y1="48550" x2="95282" y2="80153"/>
                        <a14:foregroundMark x1="95282" y1="80153" x2="96485" y2="91908"/>
                        <a14:foregroundMark x1="96485" y1="91908" x2="96577" y2="91908"/>
                        <a14:foregroundMark x1="61517" y1="68855" x2="39870" y2="73740"/>
                        <a14:foregroundMark x1="39870" y1="73740" x2="34135" y2="81221"/>
                        <a14:foregroundMark x1="34135" y1="81221" x2="34135" y2="8122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47747" y="3505200"/>
            <a:ext cx="5533400" cy="33528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2637251-C92A-4B32-8391-380F5F32CD64}"/>
              </a:ext>
            </a:extLst>
          </p:cNvPr>
          <p:cNvSpPr/>
          <p:nvPr/>
        </p:nvSpPr>
        <p:spPr>
          <a:xfrm>
            <a:off x="-16276" y="676931"/>
            <a:ext cx="5789931" cy="203659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675">
              <a:solidFill>
                <a:srgbClr val="3DCD58"/>
              </a:solidFill>
              <a:latin typeface="Arial"/>
            </a:endParaRPr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49298060-8A33-4C37-956C-085C0B7CBC92}"/>
              </a:ext>
            </a:extLst>
          </p:cNvPr>
          <p:cNvSpPr/>
          <p:nvPr/>
        </p:nvSpPr>
        <p:spPr>
          <a:xfrm rot="5400000">
            <a:off x="-292443" y="1669118"/>
            <a:ext cx="822960" cy="52219"/>
          </a:xfrm>
          <a:prstGeom prst="roundRect">
            <a:avLst>
              <a:gd name="adj" fmla="val 50000"/>
            </a:avLst>
          </a:prstGeom>
          <a:solidFill>
            <a:srgbClr val="028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675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07F04D6-A227-4FB1-A891-7FED30EAE2DF}"/>
              </a:ext>
            </a:extLst>
          </p:cNvPr>
          <p:cNvSpPr txBox="1">
            <a:spLocks/>
          </p:cNvSpPr>
          <p:nvPr/>
        </p:nvSpPr>
        <p:spPr>
          <a:xfrm>
            <a:off x="199014" y="762000"/>
            <a:ext cx="5574641" cy="173299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1200"/>
              </a:spcAft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FY2023-2024 </a:t>
            </a:r>
          </a:p>
          <a:p>
            <a:pPr algn="l">
              <a:spcAft>
                <a:spcPts val="1200"/>
              </a:spcAft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Revenue Projections</a:t>
            </a:r>
          </a:p>
          <a:p>
            <a:pPr algn="l">
              <a:spcAft>
                <a:spcPts val="1200"/>
              </a:spcAft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March 21, 2023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76A3D4B-17B8-4E2C-ABD1-8627A057F1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600" y="6004737"/>
            <a:ext cx="2387600" cy="46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585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exagon 16">
            <a:extLst>
              <a:ext uri="{FF2B5EF4-FFF2-40B4-BE49-F238E27FC236}">
                <a16:creationId xmlns:a16="http://schemas.microsoft.com/office/drawing/2014/main" id="{D52631B2-40CE-4A88-A386-3E2C4047C7CE}"/>
              </a:ext>
            </a:extLst>
          </p:cNvPr>
          <p:cNvSpPr/>
          <p:nvPr/>
        </p:nvSpPr>
        <p:spPr>
          <a:xfrm>
            <a:off x="102151" y="182708"/>
            <a:ext cx="860425" cy="470337"/>
          </a:xfrm>
          <a:prstGeom prst="hexag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Arial Rounded MT Bold" panose="020F0704030504030204" pitchFamily="34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Arial Rounded MT Bold" panose="020F0704030504030204" pitchFamily="34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EED4D3-737B-4417-9E40-84E4EA35B5AB}"/>
              </a:ext>
            </a:extLst>
          </p:cNvPr>
          <p:cNvSpPr/>
          <p:nvPr/>
        </p:nvSpPr>
        <p:spPr>
          <a:xfrm>
            <a:off x="2" y="140890"/>
            <a:ext cx="6324598" cy="527471"/>
          </a:xfrm>
          <a:prstGeom prst="rect">
            <a:avLst/>
          </a:prstGeom>
          <a:solidFill>
            <a:srgbClr val="298EC2"/>
          </a:solidFill>
          <a:ln>
            <a:noFill/>
          </a:ln>
          <a:effectLst>
            <a:outerShdw dist="50800" dir="54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Box 1580">
            <a:extLst>
              <a:ext uri="{FF2B5EF4-FFF2-40B4-BE49-F238E27FC236}">
                <a16:creationId xmlns:a16="http://schemas.microsoft.com/office/drawing/2014/main" id="{CDA805F9-9B45-40FC-B838-AEB9AFAB40E7}"/>
              </a:ext>
            </a:extLst>
          </p:cNvPr>
          <p:cNvSpPr txBox="1"/>
          <p:nvPr/>
        </p:nvSpPr>
        <p:spPr>
          <a:xfrm>
            <a:off x="1040447" y="37950"/>
            <a:ext cx="7824694" cy="61484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FFFF"/>
                </a:solidFill>
                <a:latin typeface="Arial Rounded MT Std Light" panose="020F0302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FY23 Revenue Breakdown</a:t>
            </a:r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0C93036F-800F-491C-B47C-D93755D5022F}"/>
              </a:ext>
            </a:extLst>
          </p:cNvPr>
          <p:cNvSpPr/>
          <p:nvPr/>
        </p:nvSpPr>
        <p:spPr>
          <a:xfrm>
            <a:off x="102151" y="112072"/>
            <a:ext cx="860425" cy="605103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Arial Rounded MT Bold" panose="020F0704030504030204" pitchFamily="34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Arial Rounded MT Bold" panose="020F0704030504030204" pitchFamily="34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Hexagon 20">
            <a:extLst>
              <a:ext uri="{FF2B5EF4-FFF2-40B4-BE49-F238E27FC236}">
                <a16:creationId xmlns:a16="http://schemas.microsoft.com/office/drawing/2014/main" id="{C9954DA7-1A46-40F5-BBD0-C06D9B40D721}"/>
              </a:ext>
            </a:extLst>
          </p:cNvPr>
          <p:cNvSpPr/>
          <p:nvPr/>
        </p:nvSpPr>
        <p:spPr>
          <a:xfrm>
            <a:off x="180022" y="112072"/>
            <a:ext cx="713740" cy="605102"/>
          </a:xfrm>
          <a:prstGeom prst="hexagon">
            <a:avLst/>
          </a:prstGeom>
          <a:solidFill>
            <a:srgbClr val="91CA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87D200"/>
                </a:solidFill>
                <a:effectLst/>
                <a:ea typeface="Times New Roman" panose="02020603050405020304" pitchFamily="18" charset="0"/>
                <a:cs typeface="Arial Rounded MT Bold" panose="020F0704030504030204" pitchFamily="34" charset="0"/>
              </a:rPr>
              <a:t> </a:t>
            </a:r>
            <a:endParaRPr lang="en-US" sz="1200" dirty="0">
              <a:solidFill>
                <a:srgbClr val="87D2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87D200"/>
                </a:solidFill>
                <a:effectLst/>
                <a:ea typeface="Times New Roman" panose="02020603050405020304" pitchFamily="18" charset="0"/>
                <a:cs typeface="Arial Rounded MT Bold" panose="020F0704030504030204" pitchFamily="34" charset="0"/>
              </a:rPr>
              <a:t> </a:t>
            </a:r>
            <a:endParaRPr lang="en-US" sz="1200" dirty="0">
              <a:solidFill>
                <a:srgbClr val="87D2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84AC830-EFE1-46B5-926E-995BB41747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70" b="92145" l="3421" r="98312">
                        <a14:foregroundMark x1="4398" y1="36556" x2="4398" y2="36556"/>
                        <a14:foregroundMark x1="3465" y1="77946" x2="3465" y2="77946"/>
                        <a14:foregroundMark x1="26299" y1="55287" x2="26299" y2="55287"/>
                        <a14:foregroundMark x1="32785" y1="51360" x2="32785" y2="51360"/>
                        <a14:foregroundMark x1="32386" y1="17825" x2="32386" y2="17825"/>
                        <a14:foregroundMark x1="35362" y1="61027" x2="35229" y2="73414"/>
                        <a14:foregroundMark x1="44203" y1="59819" x2="44203" y2="51964"/>
                        <a14:foregroundMark x1="50378" y1="50151" x2="50378" y2="50151"/>
                        <a14:foregroundMark x1="60107" y1="63142" x2="60107" y2="63142"/>
                        <a14:foregroundMark x1="77032" y1="50151" x2="77032" y2="50151"/>
                        <a14:foregroundMark x1="80764" y1="47432" x2="80764" y2="47432"/>
                        <a14:foregroundMark x1="77610" y1="17221" x2="77610" y2="17221"/>
                        <a14:foregroundMark x1="88672" y1="69486" x2="88672" y2="69486"/>
                        <a14:foregroundMark x1="98356" y1="63746" x2="98356" y2="63746"/>
                        <a14:foregroundMark x1="72279" y1="51360" x2="72279" y2="51360"/>
                        <a14:foregroundMark x1="11728" y1="92145" x2="11728" y2="92145"/>
                      </a14:backgroundRemoval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79564"/>
          <a:stretch/>
        </p:blipFill>
        <p:spPr>
          <a:xfrm>
            <a:off x="278859" y="191131"/>
            <a:ext cx="581566" cy="4184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1EEA1D-D0B6-8A2F-E452-374C73CF99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20812"/>
            <a:ext cx="9144000" cy="401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9559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exagon 16">
            <a:extLst>
              <a:ext uri="{FF2B5EF4-FFF2-40B4-BE49-F238E27FC236}">
                <a16:creationId xmlns:a16="http://schemas.microsoft.com/office/drawing/2014/main" id="{D52631B2-40CE-4A88-A386-3E2C4047C7CE}"/>
              </a:ext>
            </a:extLst>
          </p:cNvPr>
          <p:cNvSpPr/>
          <p:nvPr/>
        </p:nvSpPr>
        <p:spPr>
          <a:xfrm>
            <a:off x="102151" y="182708"/>
            <a:ext cx="860425" cy="470337"/>
          </a:xfrm>
          <a:prstGeom prst="hexag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Arial Rounded MT Bold" panose="020F0704030504030204" pitchFamily="34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Arial Rounded MT Bold" panose="020F0704030504030204" pitchFamily="34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EED4D3-737B-4417-9E40-84E4EA35B5AB}"/>
              </a:ext>
            </a:extLst>
          </p:cNvPr>
          <p:cNvSpPr/>
          <p:nvPr/>
        </p:nvSpPr>
        <p:spPr>
          <a:xfrm>
            <a:off x="2" y="140890"/>
            <a:ext cx="6324598" cy="527471"/>
          </a:xfrm>
          <a:prstGeom prst="rect">
            <a:avLst/>
          </a:prstGeom>
          <a:solidFill>
            <a:srgbClr val="298EC2"/>
          </a:solidFill>
          <a:ln>
            <a:noFill/>
          </a:ln>
          <a:effectLst>
            <a:outerShdw dist="50800" dir="54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Box 1580">
            <a:extLst>
              <a:ext uri="{FF2B5EF4-FFF2-40B4-BE49-F238E27FC236}">
                <a16:creationId xmlns:a16="http://schemas.microsoft.com/office/drawing/2014/main" id="{CDA805F9-9B45-40FC-B838-AEB9AFAB40E7}"/>
              </a:ext>
            </a:extLst>
          </p:cNvPr>
          <p:cNvSpPr txBox="1"/>
          <p:nvPr/>
        </p:nvSpPr>
        <p:spPr>
          <a:xfrm>
            <a:off x="1040447" y="37950"/>
            <a:ext cx="7824694" cy="61484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FFFF"/>
                </a:solidFill>
                <a:latin typeface="Arial Rounded MT Std Light" panose="020F0302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FY23 Capital Projects Breakdown</a:t>
            </a:r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0C93036F-800F-491C-B47C-D93755D5022F}"/>
              </a:ext>
            </a:extLst>
          </p:cNvPr>
          <p:cNvSpPr/>
          <p:nvPr/>
        </p:nvSpPr>
        <p:spPr>
          <a:xfrm>
            <a:off x="102151" y="112072"/>
            <a:ext cx="860425" cy="605103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Arial Rounded MT Bold" panose="020F0704030504030204" pitchFamily="34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Arial Rounded MT Bold" panose="020F0704030504030204" pitchFamily="34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Hexagon 20">
            <a:extLst>
              <a:ext uri="{FF2B5EF4-FFF2-40B4-BE49-F238E27FC236}">
                <a16:creationId xmlns:a16="http://schemas.microsoft.com/office/drawing/2014/main" id="{C9954DA7-1A46-40F5-BBD0-C06D9B40D721}"/>
              </a:ext>
            </a:extLst>
          </p:cNvPr>
          <p:cNvSpPr/>
          <p:nvPr/>
        </p:nvSpPr>
        <p:spPr>
          <a:xfrm>
            <a:off x="180022" y="112072"/>
            <a:ext cx="713740" cy="605102"/>
          </a:xfrm>
          <a:prstGeom prst="hexagon">
            <a:avLst/>
          </a:prstGeom>
          <a:solidFill>
            <a:srgbClr val="91CA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87D200"/>
                </a:solidFill>
                <a:effectLst/>
                <a:ea typeface="Times New Roman" panose="02020603050405020304" pitchFamily="18" charset="0"/>
                <a:cs typeface="Arial Rounded MT Bold" panose="020F0704030504030204" pitchFamily="34" charset="0"/>
              </a:rPr>
              <a:t> </a:t>
            </a:r>
            <a:endParaRPr lang="en-US" sz="1200" dirty="0">
              <a:solidFill>
                <a:srgbClr val="87D2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87D200"/>
                </a:solidFill>
                <a:effectLst/>
                <a:ea typeface="Times New Roman" panose="02020603050405020304" pitchFamily="18" charset="0"/>
                <a:cs typeface="Arial Rounded MT Bold" panose="020F0704030504030204" pitchFamily="34" charset="0"/>
              </a:rPr>
              <a:t> </a:t>
            </a:r>
            <a:endParaRPr lang="en-US" sz="1200" dirty="0">
              <a:solidFill>
                <a:srgbClr val="87D2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84AC830-EFE1-46B5-926E-995BB41747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70" b="92145" l="3421" r="98312">
                        <a14:foregroundMark x1="4398" y1="36556" x2="4398" y2="36556"/>
                        <a14:foregroundMark x1="3465" y1="77946" x2="3465" y2="77946"/>
                        <a14:foregroundMark x1="26299" y1="55287" x2="26299" y2="55287"/>
                        <a14:foregroundMark x1="32785" y1="51360" x2="32785" y2="51360"/>
                        <a14:foregroundMark x1="32386" y1="17825" x2="32386" y2="17825"/>
                        <a14:foregroundMark x1="35362" y1="61027" x2="35229" y2="73414"/>
                        <a14:foregroundMark x1="44203" y1="59819" x2="44203" y2="51964"/>
                        <a14:foregroundMark x1="50378" y1="50151" x2="50378" y2="50151"/>
                        <a14:foregroundMark x1="60107" y1="63142" x2="60107" y2="63142"/>
                        <a14:foregroundMark x1="77032" y1="50151" x2="77032" y2="50151"/>
                        <a14:foregroundMark x1="80764" y1="47432" x2="80764" y2="47432"/>
                        <a14:foregroundMark x1="77610" y1="17221" x2="77610" y2="17221"/>
                        <a14:foregroundMark x1="88672" y1="69486" x2="88672" y2="69486"/>
                        <a14:foregroundMark x1="98356" y1="63746" x2="98356" y2="63746"/>
                        <a14:foregroundMark x1="72279" y1="51360" x2="72279" y2="51360"/>
                        <a14:foregroundMark x1="11728" y1="92145" x2="11728" y2="92145"/>
                      </a14:backgroundRemoval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79564"/>
          <a:stretch/>
        </p:blipFill>
        <p:spPr>
          <a:xfrm>
            <a:off x="278859" y="191131"/>
            <a:ext cx="581566" cy="4184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B75A7E-33E8-4F29-327B-570F36FFAE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26300"/>
            <a:ext cx="9144000" cy="40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5380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exagon 16">
            <a:extLst>
              <a:ext uri="{FF2B5EF4-FFF2-40B4-BE49-F238E27FC236}">
                <a16:creationId xmlns:a16="http://schemas.microsoft.com/office/drawing/2014/main" id="{D52631B2-40CE-4A88-A386-3E2C4047C7CE}"/>
              </a:ext>
            </a:extLst>
          </p:cNvPr>
          <p:cNvSpPr/>
          <p:nvPr/>
        </p:nvSpPr>
        <p:spPr>
          <a:xfrm>
            <a:off x="102151" y="182708"/>
            <a:ext cx="860425" cy="470337"/>
          </a:xfrm>
          <a:prstGeom prst="hexag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Arial Rounded MT Bold" panose="020F0704030504030204" pitchFamily="34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Arial Rounded MT Bold" panose="020F0704030504030204" pitchFamily="34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EED4D3-737B-4417-9E40-84E4EA35B5AB}"/>
              </a:ext>
            </a:extLst>
          </p:cNvPr>
          <p:cNvSpPr/>
          <p:nvPr/>
        </p:nvSpPr>
        <p:spPr>
          <a:xfrm>
            <a:off x="2" y="140890"/>
            <a:ext cx="6324598" cy="527471"/>
          </a:xfrm>
          <a:prstGeom prst="rect">
            <a:avLst/>
          </a:prstGeom>
          <a:solidFill>
            <a:srgbClr val="298EC2"/>
          </a:solidFill>
          <a:ln>
            <a:noFill/>
          </a:ln>
          <a:effectLst>
            <a:outerShdw dist="50800" dir="54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Box 1580">
            <a:extLst>
              <a:ext uri="{FF2B5EF4-FFF2-40B4-BE49-F238E27FC236}">
                <a16:creationId xmlns:a16="http://schemas.microsoft.com/office/drawing/2014/main" id="{CDA805F9-9B45-40FC-B838-AEB9AFAB40E7}"/>
              </a:ext>
            </a:extLst>
          </p:cNvPr>
          <p:cNvSpPr txBox="1"/>
          <p:nvPr/>
        </p:nvSpPr>
        <p:spPr>
          <a:xfrm>
            <a:off x="1040447" y="37950"/>
            <a:ext cx="7824694" cy="61484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FFFF"/>
                </a:solidFill>
                <a:latin typeface="Arial Rounded MT Std Light" panose="020F0302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FY24 Budget Projections</a:t>
            </a:r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0C93036F-800F-491C-B47C-D93755D5022F}"/>
              </a:ext>
            </a:extLst>
          </p:cNvPr>
          <p:cNvSpPr/>
          <p:nvPr/>
        </p:nvSpPr>
        <p:spPr>
          <a:xfrm>
            <a:off x="102151" y="112072"/>
            <a:ext cx="860425" cy="605103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Arial Rounded MT Bold" panose="020F0704030504030204" pitchFamily="34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Arial Rounded MT Bold" panose="020F0704030504030204" pitchFamily="34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Hexagon 20">
            <a:extLst>
              <a:ext uri="{FF2B5EF4-FFF2-40B4-BE49-F238E27FC236}">
                <a16:creationId xmlns:a16="http://schemas.microsoft.com/office/drawing/2014/main" id="{C9954DA7-1A46-40F5-BBD0-C06D9B40D721}"/>
              </a:ext>
            </a:extLst>
          </p:cNvPr>
          <p:cNvSpPr/>
          <p:nvPr/>
        </p:nvSpPr>
        <p:spPr>
          <a:xfrm>
            <a:off x="180022" y="112072"/>
            <a:ext cx="713740" cy="605102"/>
          </a:xfrm>
          <a:prstGeom prst="hexagon">
            <a:avLst/>
          </a:prstGeom>
          <a:solidFill>
            <a:srgbClr val="91CA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87D200"/>
                </a:solidFill>
                <a:effectLst/>
                <a:ea typeface="Times New Roman" panose="02020603050405020304" pitchFamily="18" charset="0"/>
                <a:cs typeface="Arial Rounded MT Bold" panose="020F0704030504030204" pitchFamily="34" charset="0"/>
              </a:rPr>
              <a:t> </a:t>
            </a:r>
            <a:endParaRPr lang="en-US" sz="1200" dirty="0">
              <a:solidFill>
                <a:srgbClr val="87D2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87D200"/>
                </a:solidFill>
                <a:effectLst/>
                <a:ea typeface="Times New Roman" panose="02020603050405020304" pitchFamily="18" charset="0"/>
                <a:cs typeface="Arial Rounded MT Bold" panose="020F0704030504030204" pitchFamily="34" charset="0"/>
              </a:rPr>
              <a:t> </a:t>
            </a:r>
            <a:endParaRPr lang="en-US" sz="1200" dirty="0">
              <a:solidFill>
                <a:srgbClr val="87D2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84AC830-EFE1-46B5-926E-995BB41747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70" b="92145" l="3421" r="98312">
                        <a14:foregroundMark x1="4398" y1="36556" x2="4398" y2="36556"/>
                        <a14:foregroundMark x1="3465" y1="77946" x2="3465" y2="77946"/>
                        <a14:foregroundMark x1="26299" y1="55287" x2="26299" y2="55287"/>
                        <a14:foregroundMark x1="32785" y1="51360" x2="32785" y2="51360"/>
                        <a14:foregroundMark x1="32386" y1="17825" x2="32386" y2="17825"/>
                        <a14:foregroundMark x1="35362" y1="61027" x2="35229" y2="73414"/>
                        <a14:foregroundMark x1="44203" y1="59819" x2="44203" y2="51964"/>
                        <a14:foregroundMark x1="50378" y1="50151" x2="50378" y2="50151"/>
                        <a14:foregroundMark x1="60107" y1="63142" x2="60107" y2="63142"/>
                        <a14:foregroundMark x1="77032" y1="50151" x2="77032" y2="50151"/>
                        <a14:foregroundMark x1="80764" y1="47432" x2="80764" y2="47432"/>
                        <a14:foregroundMark x1="77610" y1="17221" x2="77610" y2="17221"/>
                        <a14:foregroundMark x1="88672" y1="69486" x2="88672" y2="69486"/>
                        <a14:foregroundMark x1="98356" y1="63746" x2="98356" y2="63746"/>
                        <a14:foregroundMark x1="72279" y1="51360" x2="72279" y2="51360"/>
                        <a14:foregroundMark x1="11728" y1="92145" x2="11728" y2="92145"/>
                      </a14:backgroundRemoval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79564"/>
          <a:stretch/>
        </p:blipFill>
        <p:spPr>
          <a:xfrm>
            <a:off x="278859" y="191131"/>
            <a:ext cx="581566" cy="4184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2AF3CC-8DF2-1B00-9399-B7C5B9B601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548703"/>
            <a:ext cx="8686800" cy="376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155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exagon 16">
            <a:extLst>
              <a:ext uri="{FF2B5EF4-FFF2-40B4-BE49-F238E27FC236}">
                <a16:creationId xmlns:a16="http://schemas.microsoft.com/office/drawing/2014/main" id="{D52631B2-40CE-4A88-A386-3E2C4047C7CE}"/>
              </a:ext>
            </a:extLst>
          </p:cNvPr>
          <p:cNvSpPr/>
          <p:nvPr/>
        </p:nvSpPr>
        <p:spPr>
          <a:xfrm>
            <a:off x="102151" y="182708"/>
            <a:ext cx="860425" cy="470337"/>
          </a:xfrm>
          <a:prstGeom prst="hexag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Arial Rounded MT Bold" panose="020F0704030504030204" pitchFamily="34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Arial Rounded MT Bold" panose="020F0704030504030204" pitchFamily="34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EED4D3-737B-4417-9E40-84E4EA35B5AB}"/>
              </a:ext>
            </a:extLst>
          </p:cNvPr>
          <p:cNvSpPr/>
          <p:nvPr/>
        </p:nvSpPr>
        <p:spPr>
          <a:xfrm>
            <a:off x="2" y="140890"/>
            <a:ext cx="6324598" cy="527471"/>
          </a:xfrm>
          <a:prstGeom prst="rect">
            <a:avLst/>
          </a:prstGeom>
          <a:solidFill>
            <a:srgbClr val="298EC2"/>
          </a:solidFill>
          <a:ln>
            <a:noFill/>
          </a:ln>
          <a:effectLst>
            <a:outerShdw dist="50800" dir="54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Box 1580">
            <a:extLst>
              <a:ext uri="{FF2B5EF4-FFF2-40B4-BE49-F238E27FC236}">
                <a16:creationId xmlns:a16="http://schemas.microsoft.com/office/drawing/2014/main" id="{CDA805F9-9B45-40FC-B838-AEB9AFAB40E7}"/>
              </a:ext>
            </a:extLst>
          </p:cNvPr>
          <p:cNvSpPr txBox="1"/>
          <p:nvPr/>
        </p:nvSpPr>
        <p:spPr>
          <a:xfrm>
            <a:off x="1040447" y="37950"/>
            <a:ext cx="7824694" cy="61484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FFFF"/>
                </a:solidFill>
                <a:latin typeface="Arial Rounded MT Std Light" panose="020F0302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Questions</a:t>
            </a:r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0C93036F-800F-491C-B47C-D93755D5022F}"/>
              </a:ext>
            </a:extLst>
          </p:cNvPr>
          <p:cNvSpPr/>
          <p:nvPr/>
        </p:nvSpPr>
        <p:spPr>
          <a:xfrm>
            <a:off x="102151" y="112072"/>
            <a:ext cx="860425" cy="605103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Arial Rounded MT Bold" panose="020F0704030504030204" pitchFamily="34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Arial Rounded MT Bold" panose="020F0704030504030204" pitchFamily="34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Hexagon 20">
            <a:extLst>
              <a:ext uri="{FF2B5EF4-FFF2-40B4-BE49-F238E27FC236}">
                <a16:creationId xmlns:a16="http://schemas.microsoft.com/office/drawing/2014/main" id="{C9954DA7-1A46-40F5-BBD0-C06D9B40D721}"/>
              </a:ext>
            </a:extLst>
          </p:cNvPr>
          <p:cNvSpPr/>
          <p:nvPr/>
        </p:nvSpPr>
        <p:spPr>
          <a:xfrm>
            <a:off x="180022" y="112072"/>
            <a:ext cx="713740" cy="605102"/>
          </a:xfrm>
          <a:prstGeom prst="hexagon">
            <a:avLst/>
          </a:prstGeom>
          <a:solidFill>
            <a:srgbClr val="91CA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87D200"/>
                </a:solidFill>
                <a:effectLst/>
                <a:ea typeface="Times New Roman" panose="02020603050405020304" pitchFamily="18" charset="0"/>
                <a:cs typeface="Arial Rounded MT Bold" panose="020F0704030504030204" pitchFamily="34" charset="0"/>
              </a:rPr>
              <a:t> </a:t>
            </a:r>
            <a:endParaRPr lang="en-US" sz="1200" dirty="0">
              <a:solidFill>
                <a:srgbClr val="87D2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87D200"/>
                </a:solidFill>
                <a:effectLst/>
                <a:ea typeface="Times New Roman" panose="02020603050405020304" pitchFamily="18" charset="0"/>
                <a:cs typeface="Arial Rounded MT Bold" panose="020F0704030504030204" pitchFamily="34" charset="0"/>
              </a:rPr>
              <a:t> </a:t>
            </a:r>
            <a:endParaRPr lang="en-US" sz="1200" dirty="0">
              <a:solidFill>
                <a:srgbClr val="87D2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84AC830-EFE1-46B5-926E-995BB41747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70" b="92145" l="3421" r="98312">
                        <a14:foregroundMark x1="4398" y1="36556" x2="4398" y2="36556"/>
                        <a14:foregroundMark x1="3465" y1="77946" x2="3465" y2="77946"/>
                        <a14:foregroundMark x1="26299" y1="55287" x2="26299" y2="55287"/>
                        <a14:foregroundMark x1="32785" y1="51360" x2="32785" y2="51360"/>
                        <a14:foregroundMark x1="32386" y1="17825" x2="32386" y2="17825"/>
                        <a14:foregroundMark x1="35362" y1="61027" x2="35229" y2="73414"/>
                        <a14:foregroundMark x1="44203" y1="59819" x2="44203" y2="51964"/>
                        <a14:foregroundMark x1="50378" y1="50151" x2="50378" y2="50151"/>
                        <a14:foregroundMark x1="60107" y1="63142" x2="60107" y2="63142"/>
                        <a14:foregroundMark x1="77032" y1="50151" x2="77032" y2="50151"/>
                        <a14:foregroundMark x1="80764" y1="47432" x2="80764" y2="47432"/>
                        <a14:foregroundMark x1="77610" y1="17221" x2="77610" y2="17221"/>
                        <a14:foregroundMark x1="88672" y1="69486" x2="88672" y2="69486"/>
                        <a14:foregroundMark x1="98356" y1="63746" x2="98356" y2="63746"/>
                        <a14:foregroundMark x1="72279" y1="51360" x2="72279" y2="51360"/>
                        <a14:foregroundMark x1="11728" y1="92145" x2="11728" y2="92145"/>
                      </a14:backgroundRemoval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79564"/>
          <a:stretch/>
        </p:blipFill>
        <p:spPr>
          <a:xfrm>
            <a:off x="278859" y="191131"/>
            <a:ext cx="581566" cy="418469"/>
          </a:xfrm>
          <a:prstGeom prst="rect">
            <a:avLst/>
          </a:prstGeom>
        </p:spPr>
      </p:pic>
      <p:pic>
        <p:nvPicPr>
          <p:cNvPr id="4" name="Graphic 3" descr="Badge Question Mark with solid fill">
            <a:extLst>
              <a:ext uri="{FF2B5EF4-FFF2-40B4-BE49-F238E27FC236}">
                <a16:creationId xmlns:a16="http://schemas.microsoft.com/office/drawing/2014/main" id="{33066BC0-086D-B504-4C60-E728EFF952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86100" y="1943100"/>
            <a:ext cx="2971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145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exagon 16">
            <a:extLst>
              <a:ext uri="{FF2B5EF4-FFF2-40B4-BE49-F238E27FC236}">
                <a16:creationId xmlns:a16="http://schemas.microsoft.com/office/drawing/2014/main" id="{D52631B2-40CE-4A88-A386-3E2C4047C7CE}"/>
              </a:ext>
            </a:extLst>
          </p:cNvPr>
          <p:cNvSpPr/>
          <p:nvPr/>
        </p:nvSpPr>
        <p:spPr>
          <a:xfrm>
            <a:off x="102151" y="182708"/>
            <a:ext cx="860425" cy="470337"/>
          </a:xfrm>
          <a:prstGeom prst="hexag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Arial Rounded MT Bold" panose="020F0704030504030204" pitchFamily="34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Arial Rounded MT Bold" panose="020F0704030504030204" pitchFamily="34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EED4D3-737B-4417-9E40-84E4EA35B5AB}"/>
              </a:ext>
            </a:extLst>
          </p:cNvPr>
          <p:cNvSpPr/>
          <p:nvPr/>
        </p:nvSpPr>
        <p:spPr>
          <a:xfrm>
            <a:off x="2" y="140890"/>
            <a:ext cx="6324598" cy="527471"/>
          </a:xfrm>
          <a:prstGeom prst="rect">
            <a:avLst/>
          </a:prstGeom>
          <a:solidFill>
            <a:srgbClr val="298EC2"/>
          </a:solidFill>
          <a:ln>
            <a:noFill/>
          </a:ln>
          <a:effectLst>
            <a:outerShdw dist="50800" dir="54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Box 1580">
            <a:extLst>
              <a:ext uri="{FF2B5EF4-FFF2-40B4-BE49-F238E27FC236}">
                <a16:creationId xmlns:a16="http://schemas.microsoft.com/office/drawing/2014/main" id="{CDA805F9-9B45-40FC-B838-AEB9AFAB40E7}"/>
              </a:ext>
            </a:extLst>
          </p:cNvPr>
          <p:cNvSpPr txBox="1"/>
          <p:nvPr/>
        </p:nvSpPr>
        <p:spPr>
          <a:xfrm>
            <a:off x="1040447" y="37950"/>
            <a:ext cx="7824694" cy="61484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FFFF"/>
                </a:solidFill>
                <a:latin typeface="Arial Rounded MT Std Light" panose="020F0302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Next Steps</a:t>
            </a:r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0C93036F-800F-491C-B47C-D93755D5022F}"/>
              </a:ext>
            </a:extLst>
          </p:cNvPr>
          <p:cNvSpPr/>
          <p:nvPr/>
        </p:nvSpPr>
        <p:spPr>
          <a:xfrm>
            <a:off x="102151" y="112072"/>
            <a:ext cx="860425" cy="605103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Arial Rounded MT Bold" panose="020F0704030504030204" pitchFamily="34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Arial Rounded MT Bold" panose="020F0704030504030204" pitchFamily="34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Hexagon 20">
            <a:extLst>
              <a:ext uri="{FF2B5EF4-FFF2-40B4-BE49-F238E27FC236}">
                <a16:creationId xmlns:a16="http://schemas.microsoft.com/office/drawing/2014/main" id="{C9954DA7-1A46-40F5-BBD0-C06D9B40D721}"/>
              </a:ext>
            </a:extLst>
          </p:cNvPr>
          <p:cNvSpPr/>
          <p:nvPr/>
        </p:nvSpPr>
        <p:spPr>
          <a:xfrm>
            <a:off x="180022" y="112072"/>
            <a:ext cx="713740" cy="605102"/>
          </a:xfrm>
          <a:prstGeom prst="hexagon">
            <a:avLst/>
          </a:prstGeom>
          <a:solidFill>
            <a:srgbClr val="91CA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87D200"/>
                </a:solidFill>
                <a:effectLst/>
                <a:ea typeface="Times New Roman" panose="02020603050405020304" pitchFamily="18" charset="0"/>
                <a:cs typeface="Arial Rounded MT Bold" panose="020F0704030504030204" pitchFamily="34" charset="0"/>
              </a:rPr>
              <a:t> </a:t>
            </a:r>
            <a:endParaRPr lang="en-US" sz="1200" dirty="0">
              <a:solidFill>
                <a:srgbClr val="87D2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87D200"/>
                </a:solidFill>
                <a:effectLst/>
                <a:ea typeface="Times New Roman" panose="02020603050405020304" pitchFamily="18" charset="0"/>
                <a:cs typeface="Arial Rounded MT Bold" panose="020F0704030504030204" pitchFamily="34" charset="0"/>
              </a:rPr>
              <a:t> </a:t>
            </a:r>
            <a:endParaRPr lang="en-US" sz="1200" dirty="0">
              <a:solidFill>
                <a:srgbClr val="87D2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84AC830-EFE1-46B5-926E-995BB41747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70" b="92145" l="3421" r="98312">
                        <a14:foregroundMark x1="4398" y1="36556" x2="4398" y2="36556"/>
                        <a14:foregroundMark x1="3465" y1="77946" x2="3465" y2="77946"/>
                        <a14:foregroundMark x1="26299" y1="55287" x2="26299" y2="55287"/>
                        <a14:foregroundMark x1="32785" y1="51360" x2="32785" y2="51360"/>
                        <a14:foregroundMark x1="32386" y1="17825" x2="32386" y2="17825"/>
                        <a14:foregroundMark x1="35362" y1="61027" x2="35229" y2="73414"/>
                        <a14:foregroundMark x1="44203" y1="59819" x2="44203" y2="51964"/>
                        <a14:foregroundMark x1="50378" y1="50151" x2="50378" y2="50151"/>
                        <a14:foregroundMark x1="60107" y1="63142" x2="60107" y2="63142"/>
                        <a14:foregroundMark x1="77032" y1="50151" x2="77032" y2="50151"/>
                        <a14:foregroundMark x1="80764" y1="47432" x2="80764" y2="47432"/>
                        <a14:foregroundMark x1="77610" y1="17221" x2="77610" y2="17221"/>
                        <a14:foregroundMark x1="88672" y1="69486" x2="88672" y2="69486"/>
                        <a14:foregroundMark x1="98356" y1="63746" x2="98356" y2="63746"/>
                        <a14:foregroundMark x1="72279" y1="51360" x2="72279" y2="51360"/>
                        <a14:foregroundMark x1="11728" y1="92145" x2="11728" y2="92145"/>
                      </a14:backgroundRemoval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79564"/>
          <a:stretch/>
        </p:blipFill>
        <p:spPr>
          <a:xfrm>
            <a:off x="278859" y="191131"/>
            <a:ext cx="581566" cy="4184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04434F-6F7B-3F62-D8C8-D9091ECC63CB}"/>
              </a:ext>
            </a:extLst>
          </p:cNvPr>
          <p:cNvSpPr txBox="1"/>
          <p:nvPr/>
        </p:nvSpPr>
        <p:spPr>
          <a:xfrm>
            <a:off x="893762" y="990600"/>
            <a:ext cx="588031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26469"/>
                </a:solidFill>
                <a:latin typeface="Arial Rounded MT Std Light" panose="020F0302020102020204" pitchFamily="34" charset="0"/>
                <a:cs typeface="Calibri" panose="020F0502020204030204" pitchFamily="34" charset="0"/>
              </a:rPr>
              <a:t>April 11 – Capital &amp; Debt Presentation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626469"/>
              </a:solidFill>
              <a:latin typeface="Arial Rounded MT Std Light" panose="020F030202010202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26469"/>
                </a:solidFill>
                <a:latin typeface="Arial Rounded MT Std Light" panose="020F0302020102020204" pitchFamily="34" charset="0"/>
                <a:cs typeface="Calibri" panose="020F0502020204030204" pitchFamily="34" charset="0"/>
              </a:rPr>
              <a:t>April 25 – Personnel and O&amp;M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626469"/>
              </a:solidFill>
              <a:latin typeface="Arial Rounded MT Std Light" panose="020F030202010202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26469"/>
                </a:solidFill>
                <a:latin typeface="Arial Rounded MT Std Light" panose="020F0302020102020204" pitchFamily="34" charset="0"/>
                <a:cs typeface="Calibri" panose="020F0502020204030204" pitchFamily="34" charset="0"/>
              </a:rPr>
              <a:t>May 9 – Balanced Budget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626469"/>
              </a:solidFill>
              <a:latin typeface="Arial Rounded MT Std Light" panose="020F030202010202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26469"/>
                </a:solidFill>
                <a:latin typeface="Arial Rounded MT Std Light" panose="020F0302020102020204" pitchFamily="34" charset="0"/>
                <a:cs typeface="Calibri" panose="020F0502020204030204" pitchFamily="34" charset="0"/>
              </a:rPr>
              <a:t>May 26 – Tentative Budget Book due to Council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626469"/>
              </a:solidFill>
              <a:latin typeface="Arial Rounded MT Std Light" panose="020F030202010202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26469"/>
                </a:solidFill>
                <a:latin typeface="Arial Rounded MT Std Light" panose="020F0302020102020204" pitchFamily="34" charset="0"/>
                <a:cs typeface="Calibri" panose="020F0502020204030204" pitchFamily="34" charset="0"/>
              </a:rPr>
              <a:t>June 5-7 – One-on-One Council Meetings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626469"/>
              </a:solidFill>
              <a:latin typeface="Arial Rounded MT Std Light" panose="020F030202010202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26469"/>
                </a:solidFill>
                <a:latin typeface="Arial Rounded MT Std Light" panose="020F0302020102020204" pitchFamily="34" charset="0"/>
                <a:cs typeface="Calibri" panose="020F0502020204030204" pitchFamily="34" charset="0"/>
              </a:rPr>
              <a:t>June 12-14 – Special Budget Work Sessions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626469"/>
              </a:solidFill>
              <a:latin typeface="Arial Rounded MT Std Light" panose="020F030202010202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26469"/>
                </a:solidFill>
                <a:latin typeface="Arial Rounded MT Std Light" panose="020F0302020102020204" pitchFamily="34" charset="0"/>
                <a:cs typeface="Calibri" panose="020F0502020204030204" pitchFamily="34" charset="0"/>
              </a:rPr>
              <a:t>June 22 – Tentative Budget adoption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626469"/>
              </a:solidFill>
              <a:latin typeface="Arial Rounded MT Std Light" panose="020F030202010202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26469"/>
                </a:solidFill>
                <a:latin typeface="Arial Rounded MT Std Light" panose="020F0302020102020204" pitchFamily="34" charset="0"/>
                <a:cs typeface="Calibri" panose="020F0502020204030204" pitchFamily="34" charset="0"/>
              </a:rPr>
              <a:t>July 27 – Public Hearing on property tax levy/Final Budget adoption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626469"/>
              </a:solidFill>
              <a:latin typeface="Arial Rounded MT Std Light" panose="020F030202010202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26469"/>
                </a:solidFill>
                <a:latin typeface="Arial Rounded MT Std Light" panose="020F0302020102020204" pitchFamily="34" charset="0"/>
                <a:cs typeface="Calibri" panose="020F0502020204030204" pitchFamily="34" charset="0"/>
              </a:rPr>
              <a:t>August 10 – Tax Levy adoption</a:t>
            </a:r>
          </a:p>
          <a:p>
            <a:endParaRPr lang="en-US" dirty="0">
              <a:solidFill>
                <a:srgbClr val="626469"/>
              </a:solidFill>
              <a:latin typeface="Arial Rounded MT Std Light" panose="020F03020201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457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exagon 16">
            <a:extLst>
              <a:ext uri="{FF2B5EF4-FFF2-40B4-BE49-F238E27FC236}">
                <a16:creationId xmlns:a16="http://schemas.microsoft.com/office/drawing/2014/main" id="{D52631B2-40CE-4A88-A386-3E2C4047C7CE}"/>
              </a:ext>
            </a:extLst>
          </p:cNvPr>
          <p:cNvSpPr/>
          <p:nvPr/>
        </p:nvSpPr>
        <p:spPr>
          <a:xfrm>
            <a:off x="102151" y="182708"/>
            <a:ext cx="860425" cy="470337"/>
          </a:xfrm>
          <a:prstGeom prst="hexag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Arial Rounded MT Bold" panose="020F0704030504030204" pitchFamily="34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Arial Rounded MT Bold" panose="020F0704030504030204" pitchFamily="34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EED4D3-737B-4417-9E40-84E4EA35B5AB}"/>
              </a:ext>
            </a:extLst>
          </p:cNvPr>
          <p:cNvSpPr/>
          <p:nvPr/>
        </p:nvSpPr>
        <p:spPr>
          <a:xfrm>
            <a:off x="2" y="140890"/>
            <a:ext cx="6324598" cy="527471"/>
          </a:xfrm>
          <a:prstGeom prst="rect">
            <a:avLst/>
          </a:prstGeom>
          <a:solidFill>
            <a:srgbClr val="298EC2"/>
          </a:solidFill>
          <a:ln>
            <a:noFill/>
          </a:ln>
          <a:effectLst>
            <a:outerShdw dist="50800" dir="54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Box 1580">
            <a:extLst>
              <a:ext uri="{FF2B5EF4-FFF2-40B4-BE49-F238E27FC236}">
                <a16:creationId xmlns:a16="http://schemas.microsoft.com/office/drawing/2014/main" id="{CDA805F9-9B45-40FC-B838-AEB9AFAB40E7}"/>
              </a:ext>
            </a:extLst>
          </p:cNvPr>
          <p:cNvSpPr txBox="1"/>
          <p:nvPr/>
        </p:nvSpPr>
        <p:spPr>
          <a:xfrm>
            <a:off x="1040447" y="23666"/>
            <a:ext cx="7824694" cy="61484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FFFF"/>
                </a:solidFill>
                <a:latin typeface="Arial Rounded MT Std Light" panose="020F0302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Agenda</a:t>
            </a:r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0C93036F-800F-491C-B47C-D93755D5022F}"/>
              </a:ext>
            </a:extLst>
          </p:cNvPr>
          <p:cNvSpPr/>
          <p:nvPr/>
        </p:nvSpPr>
        <p:spPr>
          <a:xfrm>
            <a:off x="102151" y="112072"/>
            <a:ext cx="860425" cy="605103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Arial Rounded MT Bold" panose="020F0704030504030204" pitchFamily="34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Arial Rounded MT Bold" panose="020F0704030504030204" pitchFamily="34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Hexagon 20">
            <a:extLst>
              <a:ext uri="{FF2B5EF4-FFF2-40B4-BE49-F238E27FC236}">
                <a16:creationId xmlns:a16="http://schemas.microsoft.com/office/drawing/2014/main" id="{C9954DA7-1A46-40F5-BBD0-C06D9B40D721}"/>
              </a:ext>
            </a:extLst>
          </p:cNvPr>
          <p:cNvSpPr/>
          <p:nvPr/>
        </p:nvSpPr>
        <p:spPr>
          <a:xfrm>
            <a:off x="180022" y="112072"/>
            <a:ext cx="713740" cy="605102"/>
          </a:xfrm>
          <a:prstGeom prst="hexagon">
            <a:avLst/>
          </a:prstGeom>
          <a:solidFill>
            <a:srgbClr val="91CA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87D200"/>
                </a:solidFill>
                <a:effectLst/>
                <a:ea typeface="Times New Roman" panose="02020603050405020304" pitchFamily="18" charset="0"/>
                <a:cs typeface="Arial Rounded MT Bold" panose="020F0704030504030204" pitchFamily="34" charset="0"/>
              </a:rPr>
              <a:t> </a:t>
            </a:r>
            <a:endParaRPr lang="en-US" sz="1200" dirty="0">
              <a:solidFill>
                <a:srgbClr val="87D2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87D200"/>
                </a:solidFill>
                <a:effectLst/>
                <a:ea typeface="Times New Roman" panose="02020603050405020304" pitchFamily="18" charset="0"/>
                <a:cs typeface="Arial Rounded MT Bold" panose="020F0704030504030204" pitchFamily="34" charset="0"/>
              </a:rPr>
              <a:t> </a:t>
            </a:r>
            <a:endParaRPr lang="en-US" sz="1200" dirty="0">
              <a:solidFill>
                <a:srgbClr val="87D2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84AC830-EFE1-46B5-926E-995BB41747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70" b="92145" l="3421" r="98312">
                        <a14:foregroundMark x1="4398" y1="36556" x2="4398" y2="36556"/>
                        <a14:foregroundMark x1="3465" y1="77946" x2="3465" y2="77946"/>
                        <a14:foregroundMark x1="26299" y1="55287" x2="26299" y2="55287"/>
                        <a14:foregroundMark x1="32785" y1="51360" x2="32785" y2="51360"/>
                        <a14:foregroundMark x1="32386" y1="17825" x2="32386" y2="17825"/>
                        <a14:foregroundMark x1="35362" y1="61027" x2="35229" y2="73414"/>
                        <a14:foregroundMark x1="44203" y1="59819" x2="44203" y2="51964"/>
                        <a14:foregroundMark x1="50378" y1="50151" x2="50378" y2="50151"/>
                        <a14:foregroundMark x1="60107" y1="63142" x2="60107" y2="63142"/>
                        <a14:foregroundMark x1="77032" y1="50151" x2="77032" y2="50151"/>
                        <a14:foregroundMark x1="80764" y1="47432" x2="80764" y2="47432"/>
                        <a14:foregroundMark x1="77610" y1="17221" x2="77610" y2="17221"/>
                        <a14:foregroundMark x1="88672" y1="69486" x2="88672" y2="69486"/>
                        <a14:foregroundMark x1="98356" y1="63746" x2="98356" y2="63746"/>
                        <a14:foregroundMark x1="72279" y1="51360" x2="72279" y2="51360"/>
                        <a14:foregroundMark x1="11728" y1="92145" x2="11728" y2="92145"/>
                      </a14:backgroundRemoval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79564"/>
          <a:stretch/>
        </p:blipFill>
        <p:spPr>
          <a:xfrm>
            <a:off x="278859" y="191131"/>
            <a:ext cx="581566" cy="41846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C4BE39F-FA60-4F2E-9470-141102B852FB}"/>
              </a:ext>
            </a:extLst>
          </p:cNvPr>
          <p:cNvSpPr txBox="1"/>
          <p:nvPr/>
        </p:nvSpPr>
        <p:spPr>
          <a:xfrm>
            <a:off x="2118933" y="945635"/>
            <a:ext cx="588031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26469"/>
                </a:solidFill>
                <a:latin typeface="Arial Rounded MT Std Light" panose="020F0302020102020204" pitchFamily="34" charset="0"/>
                <a:cs typeface="Calibri" panose="020F0502020204030204" pitchFamily="34" charset="0"/>
              </a:rPr>
              <a:t>FY22 &amp; FY23 Revenue Budget vs. Actuals</a:t>
            </a:r>
          </a:p>
          <a:p>
            <a:endParaRPr lang="en-US" dirty="0">
              <a:solidFill>
                <a:srgbClr val="626469"/>
              </a:solidFill>
              <a:latin typeface="Arial Rounded MT Std Light" panose="020F030202010202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rgbClr val="626469"/>
              </a:solidFill>
              <a:latin typeface="Arial Rounded MT Std Light" panose="020F030202010202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626469"/>
                </a:solidFill>
                <a:latin typeface="Arial Rounded MT Std Light" panose="020F0302020102020204" pitchFamily="34" charset="0"/>
                <a:cs typeface="Calibri" panose="020F0502020204030204" pitchFamily="34" charset="0"/>
              </a:rPr>
              <a:t>FY21-22 &amp; FY22-23 Budget Summary By Fund</a:t>
            </a:r>
          </a:p>
          <a:p>
            <a:endParaRPr lang="en-US" dirty="0">
              <a:solidFill>
                <a:srgbClr val="626469"/>
              </a:solidFill>
              <a:latin typeface="Arial Rounded MT Std Light" panose="020F030202010202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rgbClr val="626469"/>
              </a:solidFill>
              <a:latin typeface="Arial Rounded MT Std Light" panose="020F030202010202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626469"/>
                </a:solidFill>
                <a:latin typeface="Arial Rounded MT Std Light" panose="020F0302020102020204" pitchFamily="34" charset="0"/>
                <a:cs typeface="Calibri" panose="020F0502020204030204" pitchFamily="34" charset="0"/>
              </a:rPr>
              <a:t>FY24 Revenue Projections</a:t>
            </a:r>
          </a:p>
          <a:p>
            <a:endParaRPr lang="en-US" dirty="0">
              <a:solidFill>
                <a:srgbClr val="626469"/>
              </a:solidFill>
              <a:latin typeface="Arial Rounded MT Std Light" panose="020F030202010202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rgbClr val="626469"/>
              </a:solidFill>
              <a:latin typeface="Arial Rounded MT Std Light" panose="020F030202010202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626469"/>
                </a:solidFill>
                <a:latin typeface="Arial Rounded MT Std Light" panose="020F0302020102020204" pitchFamily="34" charset="0"/>
                <a:cs typeface="Calibri" panose="020F0502020204030204" pitchFamily="34" charset="0"/>
              </a:rPr>
              <a:t>FY24 Debt Service Projections</a:t>
            </a:r>
          </a:p>
          <a:p>
            <a:endParaRPr lang="en-US" dirty="0">
              <a:solidFill>
                <a:srgbClr val="626469"/>
              </a:solidFill>
              <a:latin typeface="Arial Rounded MT Std Light" panose="020F030202010202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rgbClr val="626469"/>
              </a:solidFill>
              <a:latin typeface="Arial Rounded MT Std Light" panose="020F030202010202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626469"/>
                </a:solidFill>
                <a:latin typeface="Arial Rounded MT Std Light" panose="020F0302020102020204" pitchFamily="34" charset="0"/>
                <a:cs typeface="Calibri" panose="020F0502020204030204" pitchFamily="34" charset="0"/>
              </a:rPr>
              <a:t>FY23 &amp; FY24 Revenue Comparison</a:t>
            </a:r>
          </a:p>
          <a:p>
            <a:endParaRPr lang="en-US" dirty="0">
              <a:solidFill>
                <a:srgbClr val="626469"/>
              </a:solidFill>
              <a:latin typeface="Arial Rounded MT Std Light" panose="020F030202010202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rgbClr val="626469"/>
              </a:solidFill>
              <a:latin typeface="Arial Rounded MT Std Light" panose="020F030202010202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626469"/>
                </a:solidFill>
                <a:latin typeface="Arial Rounded MT Std Light" panose="020F0302020102020204" pitchFamily="34" charset="0"/>
                <a:cs typeface="Calibri" panose="020F0502020204030204" pitchFamily="34" charset="0"/>
              </a:rPr>
              <a:t>FY24 Budget Projections</a:t>
            </a:r>
          </a:p>
          <a:p>
            <a:endParaRPr lang="en-US" dirty="0">
              <a:solidFill>
                <a:srgbClr val="626469"/>
              </a:solidFill>
              <a:latin typeface="Arial Rounded MT Std Light" panose="020F030202010202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rgbClr val="626469"/>
              </a:solidFill>
              <a:latin typeface="Arial Rounded MT Std Light" panose="020F030202010202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626469"/>
                </a:solidFill>
                <a:latin typeface="Arial Rounded MT Std Light" panose="020F0302020102020204" pitchFamily="34" charset="0"/>
                <a:cs typeface="Calibri" panose="020F0502020204030204" pitchFamily="34" charset="0"/>
              </a:rPr>
              <a:t>Next Steps</a:t>
            </a:r>
          </a:p>
          <a:p>
            <a:endParaRPr lang="en-US" dirty="0">
              <a:solidFill>
                <a:srgbClr val="626469"/>
              </a:solidFill>
              <a:latin typeface="Arial Rounded MT Std Light" panose="020F030202010202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Graphic 2" descr="Clipboard Checked outline">
            <a:extLst>
              <a:ext uri="{FF2B5EF4-FFF2-40B4-BE49-F238E27FC236}">
                <a16:creationId xmlns:a16="http://schemas.microsoft.com/office/drawing/2014/main" id="{7FCA7753-08FE-FB35-A590-723C3601A6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73649" y="5672731"/>
            <a:ext cx="719425" cy="719425"/>
          </a:xfrm>
          <a:prstGeom prst="rect">
            <a:avLst/>
          </a:prstGeom>
        </p:spPr>
      </p:pic>
      <p:pic>
        <p:nvPicPr>
          <p:cNvPr id="5" name="Graphic 4" descr="Money outline">
            <a:extLst>
              <a:ext uri="{FF2B5EF4-FFF2-40B4-BE49-F238E27FC236}">
                <a16:creationId xmlns:a16="http://schemas.microsoft.com/office/drawing/2014/main" id="{DE2637A8-BF73-00AC-4B0C-5A1D915540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73650" y="2409437"/>
            <a:ext cx="719424" cy="719424"/>
          </a:xfrm>
          <a:prstGeom prst="rect">
            <a:avLst/>
          </a:prstGeom>
        </p:spPr>
      </p:pic>
      <p:pic>
        <p:nvPicPr>
          <p:cNvPr id="10" name="Graphic 9" descr="Abacus outline">
            <a:extLst>
              <a:ext uri="{FF2B5EF4-FFF2-40B4-BE49-F238E27FC236}">
                <a16:creationId xmlns:a16="http://schemas.microsoft.com/office/drawing/2014/main" id="{A92C3037-838C-72BB-1A9D-C6F82EC8CA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73650" y="819229"/>
            <a:ext cx="719424" cy="719424"/>
          </a:xfrm>
          <a:prstGeom prst="rect">
            <a:avLst/>
          </a:prstGeom>
        </p:spPr>
      </p:pic>
      <p:pic>
        <p:nvPicPr>
          <p:cNvPr id="12" name="Graphic 11" descr="Bar chart outline">
            <a:extLst>
              <a:ext uri="{FF2B5EF4-FFF2-40B4-BE49-F238E27FC236}">
                <a16:creationId xmlns:a16="http://schemas.microsoft.com/office/drawing/2014/main" id="{2B8E503A-E970-95F4-7376-DED9FB23F9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73649" y="1665708"/>
            <a:ext cx="719425" cy="719425"/>
          </a:xfrm>
          <a:prstGeom prst="rect">
            <a:avLst/>
          </a:prstGeom>
        </p:spPr>
      </p:pic>
      <p:pic>
        <p:nvPicPr>
          <p:cNvPr id="14" name="Graphic 13" descr="Bank outline">
            <a:extLst>
              <a:ext uri="{FF2B5EF4-FFF2-40B4-BE49-F238E27FC236}">
                <a16:creationId xmlns:a16="http://schemas.microsoft.com/office/drawing/2014/main" id="{4E4749B6-6423-C0AC-EC4F-C6DD2D690F2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273649" y="3177469"/>
            <a:ext cx="719426" cy="719426"/>
          </a:xfrm>
          <a:prstGeom prst="rect">
            <a:avLst/>
          </a:prstGeom>
        </p:spPr>
      </p:pic>
      <p:pic>
        <p:nvPicPr>
          <p:cNvPr id="16" name="Graphic 15" descr="Internet Banking outline">
            <a:extLst>
              <a:ext uri="{FF2B5EF4-FFF2-40B4-BE49-F238E27FC236}">
                <a16:creationId xmlns:a16="http://schemas.microsoft.com/office/drawing/2014/main" id="{465D42E9-0627-27A1-F46B-CDE9B7A97C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273647" y="4047761"/>
            <a:ext cx="719427" cy="719427"/>
          </a:xfrm>
          <a:prstGeom prst="rect">
            <a:avLst/>
          </a:prstGeom>
        </p:spPr>
      </p:pic>
      <p:pic>
        <p:nvPicPr>
          <p:cNvPr id="23" name="Graphic 22" descr="Magic Wand Auto outline">
            <a:extLst>
              <a:ext uri="{FF2B5EF4-FFF2-40B4-BE49-F238E27FC236}">
                <a16:creationId xmlns:a16="http://schemas.microsoft.com/office/drawing/2014/main" id="{B154D756-19B3-829F-570D-9A127E3DECC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273647" y="4894241"/>
            <a:ext cx="719916" cy="71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909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exagon 16">
            <a:extLst>
              <a:ext uri="{FF2B5EF4-FFF2-40B4-BE49-F238E27FC236}">
                <a16:creationId xmlns:a16="http://schemas.microsoft.com/office/drawing/2014/main" id="{D52631B2-40CE-4A88-A386-3E2C4047C7CE}"/>
              </a:ext>
            </a:extLst>
          </p:cNvPr>
          <p:cNvSpPr/>
          <p:nvPr/>
        </p:nvSpPr>
        <p:spPr>
          <a:xfrm>
            <a:off x="102151" y="182708"/>
            <a:ext cx="860425" cy="470337"/>
          </a:xfrm>
          <a:prstGeom prst="hexag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Arial Rounded MT Bold" panose="020F0704030504030204" pitchFamily="34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Arial Rounded MT Bold" panose="020F0704030504030204" pitchFamily="34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EED4D3-737B-4417-9E40-84E4EA35B5AB}"/>
              </a:ext>
            </a:extLst>
          </p:cNvPr>
          <p:cNvSpPr/>
          <p:nvPr/>
        </p:nvSpPr>
        <p:spPr>
          <a:xfrm>
            <a:off x="2" y="140890"/>
            <a:ext cx="6324598" cy="527471"/>
          </a:xfrm>
          <a:prstGeom prst="rect">
            <a:avLst/>
          </a:prstGeom>
          <a:solidFill>
            <a:srgbClr val="298EC2"/>
          </a:solidFill>
          <a:ln>
            <a:noFill/>
          </a:ln>
          <a:effectLst>
            <a:outerShdw dist="50800" dir="54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Box 1580">
            <a:extLst>
              <a:ext uri="{FF2B5EF4-FFF2-40B4-BE49-F238E27FC236}">
                <a16:creationId xmlns:a16="http://schemas.microsoft.com/office/drawing/2014/main" id="{CDA805F9-9B45-40FC-B838-AEB9AFAB40E7}"/>
              </a:ext>
            </a:extLst>
          </p:cNvPr>
          <p:cNvSpPr txBox="1"/>
          <p:nvPr/>
        </p:nvSpPr>
        <p:spPr>
          <a:xfrm>
            <a:off x="1040447" y="83792"/>
            <a:ext cx="7824694" cy="61484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FFFF"/>
                </a:solidFill>
                <a:latin typeface="Arial Rounded MT Std Light" panose="020F0302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FY22 &amp; FY23 Revenue Budget vs. Actuals</a:t>
            </a:r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0C93036F-800F-491C-B47C-D93755D5022F}"/>
              </a:ext>
            </a:extLst>
          </p:cNvPr>
          <p:cNvSpPr/>
          <p:nvPr/>
        </p:nvSpPr>
        <p:spPr>
          <a:xfrm>
            <a:off x="102151" y="112072"/>
            <a:ext cx="860425" cy="605103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Arial Rounded MT Bold" panose="020F0704030504030204" pitchFamily="34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Arial Rounded MT Bold" panose="020F0704030504030204" pitchFamily="34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Hexagon 20">
            <a:extLst>
              <a:ext uri="{FF2B5EF4-FFF2-40B4-BE49-F238E27FC236}">
                <a16:creationId xmlns:a16="http://schemas.microsoft.com/office/drawing/2014/main" id="{C9954DA7-1A46-40F5-BBD0-C06D9B40D721}"/>
              </a:ext>
            </a:extLst>
          </p:cNvPr>
          <p:cNvSpPr/>
          <p:nvPr/>
        </p:nvSpPr>
        <p:spPr>
          <a:xfrm>
            <a:off x="180022" y="112072"/>
            <a:ext cx="713740" cy="605102"/>
          </a:xfrm>
          <a:prstGeom prst="hexagon">
            <a:avLst/>
          </a:prstGeom>
          <a:solidFill>
            <a:srgbClr val="91CA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87D200"/>
                </a:solidFill>
                <a:effectLst/>
                <a:ea typeface="Times New Roman" panose="02020603050405020304" pitchFamily="18" charset="0"/>
                <a:cs typeface="Arial Rounded MT Bold" panose="020F0704030504030204" pitchFamily="34" charset="0"/>
              </a:rPr>
              <a:t> </a:t>
            </a:r>
            <a:endParaRPr lang="en-US" sz="1200" dirty="0">
              <a:solidFill>
                <a:srgbClr val="87D2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87D200"/>
                </a:solidFill>
                <a:effectLst/>
                <a:ea typeface="Times New Roman" panose="02020603050405020304" pitchFamily="18" charset="0"/>
                <a:cs typeface="Arial Rounded MT Bold" panose="020F0704030504030204" pitchFamily="34" charset="0"/>
              </a:rPr>
              <a:t> </a:t>
            </a:r>
            <a:endParaRPr lang="en-US" sz="1200" dirty="0">
              <a:solidFill>
                <a:srgbClr val="87D2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84AC830-EFE1-46B5-926E-995BB41747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70" b="92145" l="3421" r="98312">
                        <a14:foregroundMark x1="4398" y1="36556" x2="4398" y2="36556"/>
                        <a14:foregroundMark x1="3465" y1="77946" x2="3465" y2="77946"/>
                        <a14:foregroundMark x1="26299" y1="55287" x2="26299" y2="55287"/>
                        <a14:foregroundMark x1="32785" y1="51360" x2="32785" y2="51360"/>
                        <a14:foregroundMark x1="32386" y1="17825" x2="32386" y2="17825"/>
                        <a14:foregroundMark x1="35362" y1="61027" x2="35229" y2="73414"/>
                        <a14:foregroundMark x1="44203" y1="59819" x2="44203" y2="51964"/>
                        <a14:foregroundMark x1="50378" y1="50151" x2="50378" y2="50151"/>
                        <a14:foregroundMark x1="60107" y1="63142" x2="60107" y2="63142"/>
                        <a14:foregroundMark x1="77032" y1="50151" x2="77032" y2="50151"/>
                        <a14:foregroundMark x1="80764" y1="47432" x2="80764" y2="47432"/>
                        <a14:foregroundMark x1="77610" y1="17221" x2="77610" y2="17221"/>
                        <a14:foregroundMark x1="88672" y1="69486" x2="88672" y2="69486"/>
                        <a14:foregroundMark x1="98356" y1="63746" x2="98356" y2="63746"/>
                        <a14:foregroundMark x1="72279" y1="51360" x2="72279" y2="51360"/>
                        <a14:foregroundMark x1="11728" y1="92145" x2="11728" y2="92145"/>
                      </a14:backgroundRemoval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79564"/>
          <a:stretch/>
        </p:blipFill>
        <p:spPr>
          <a:xfrm>
            <a:off x="278859" y="191131"/>
            <a:ext cx="581566" cy="4184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AFBC02-8BD3-498D-EBCA-10D586EFE2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688" y="808093"/>
            <a:ext cx="7114624" cy="587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0522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exagon 16">
            <a:extLst>
              <a:ext uri="{FF2B5EF4-FFF2-40B4-BE49-F238E27FC236}">
                <a16:creationId xmlns:a16="http://schemas.microsoft.com/office/drawing/2014/main" id="{D52631B2-40CE-4A88-A386-3E2C4047C7CE}"/>
              </a:ext>
            </a:extLst>
          </p:cNvPr>
          <p:cNvSpPr/>
          <p:nvPr/>
        </p:nvSpPr>
        <p:spPr>
          <a:xfrm>
            <a:off x="102151" y="182708"/>
            <a:ext cx="860425" cy="470337"/>
          </a:xfrm>
          <a:prstGeom prst="hexag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Arial Rounded MT Bold" panose="020F0704030504030204" pitchFamily="34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Arial Rounded MT Bold" panose="020F0704030504030204" pitchFamily="34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EED4D3-737B-4417-9E40-84E4EA35B5AB}"/>
              </a:ext>
            </a:extLst>
          </p:cNvPr>
          <p:cNvSpPr/>
          <p:nvPr/>
        </p:nvSpPr>
        <p:spPr>
          <a:xfrm>
            <a:off x="2" y="140890"/>
            <a:ext cx="6324598" cy="527471"/>
          </a:xfrm>
          <a:prstGeom prst="rect">
            <a:avLst/>
          </a:prstGeom>
          <a:solidFill>
            <a:srgbClr val="298EC2"/>
          </a:solidFill>
          <a:ln>
            <a:noFill/>
          </a:ln>
          <a:effectLst>
            <a:outerShdw dist="50800" dir="54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Box 1580">
            <a:extLst>
              <a:ext uri="{FF2B5EF4-FFF2-40B4-BE49-F238E27FC236}">
                <a16:creationId xmlns:a16="http://schemas.microsoft.com/office/drawing/2014/main" id="{CDA805F9-9B45-40FC-B838-AEB9AFAB40E7}"/>
              </a:ext>
            </a:extLst>
          </p:cNvPr>
          <p:cNvSpPr txBox="1"/>
          <p:nvPr/>
        </p:nvSpPr>
        <p:spPr>
          <a:xfrm>
            <a:off x="1040447" y="83792"/>
            <a:ext cx="7824694" cy="61484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FFFF"/>
                </a:solidFill>
                <a:latin typeface="Arial Rounded MT Std Light" panose="020F0302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FY21-22 Budget Summary by Major Fund</a:t>
            </a:r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0C93036F-800F-491C-B47C-D93755D5022F}"/>
              </a:ext>
            </a:extLst>
          </p:cNvPr>
          <p:cNvSpPr/>
          <p:nvPr/>
        </p:nvSpPr>
        <p:spPr>
          <a:xfrm>
            <a:off x="102151" y="112072"/>
            <a:ext cx="860425" cy="605103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Arial Rounded MT Bold" panose="020F0704030504030204" pitchFamily="34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Arial Rounded MT Bold" panose="020F0704030504030204" pitchFamily="34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Hexagon 20">
            <a:extLst>
              <a:ext uri="{FF2B5EF4-FFF2-40B4-BE49-F238E27FC236}">
                <a16:creationId xmlns:a16="http://schemas.microsoft.com/office/drawing/2014/main" id="{C9954DA7-1A46-40F5-BBD0-C06D9B40D721}"/>
              </a:ext>
            </a:extLst>
          </p:cNvPr>
          <p:cNvSpPr/>
          <p:nvPr/>
        </p:nvSpPr>
        <p:spPr>
          <a:xfrm>
            <a:off x="180022" y="112072"/>
            <a:ext cx="713740" cy="605102"/>
          </a:xfrm>
          <a:prstGeom prst="hexagon">
            <a:avLst/>
          </a:prstGeom>
          <a:solidFill>
            <a:srgbClr val="91CA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87D200"/>
                </a:solidFill>
                <a:effectLst/>
                <a:ea typeface="Times New Roman" panose="02020603050405020304" pitchFamily="18" charset="0"/>
                <a:cs typeface="Arial Rounded MT Bold" panose="020F0704030504030204" pitchFamily="34" charset="0"/>
              </a:rPr>
              <a:t> </a:t>
            </a:r>
            <a:endParaRPr lang="en-US" sz="1200" dirty="0">
              <a:solidFill>
                <a:srgbClr val="87D2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87D200"/>
                </a:solidFill>
                <a:effectLst/>
                <a:ea typeface="Times New Roman" panose="02020603050405020304" pitchFamily="18" charset="0"/>
                <a:cs typeface="Arial Rounded MT Bold" panose="020F0704030504030204" pitchFamily="34" charset="0"/>
              </a:rPr>
              <a:t> </a:t>
            </a:r>
            <a:endParaRPr lang="en-US" sz="1200" dirty="0">
              <a:solidFill>
                <a:srgbClr val="87D2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84AC830-EFE1-46B5-926E-995BB41747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70" b="92145" l="3421" r="98312">
                        <a14:foregroundMark x1="4398" y1="36556" x2="4398" y2="36556"/>
                        <a14:foregroundMark x1="3465" y1="77946" x2="3465" y2="77946"/>
                        <a14:foregroundMark x1="26299" y1="55287" x2="26299" y2="55287"/>
                        <a14:foregroundMark x1="32785" y1="51360" x2="32785" y2="51360"/>
                        <a14:foregroundMark x1="32386" y1="17825" x2="32386" y2="17825"/>
                        <a14:foregroundMark x1="35362" y1="61027" x2="35229" y2="73414"/>
                        <a14:foregroundMark x1="44203" y1="59819" x2="44203" y2="51964"/>
                        <a14:foregroundMark x1="50378" y1="50151" x2="50378" y2="50151"/>
                        <a14:foregroundMark x1="60107" y1="63142" x2="60107" y2="63142"/>
                        <a14:foregroundMark x1="77032" y1="50151" x2="77032" y2="50151"/>
                        <a14:foregroundMark x1="80764" y1="47432" x2="80764" y2="47432"/>
                        <a14:foregroundMark x1="77610" y1="17221" x2="77610" y2="17221"/>
                        <a14:foregroundMark x1="88672" y1="69486" x2="88672" y2="69486"/>
                        <a14:foregroundMark x1="98356" y1="63746" x2="98356" y2="63746"/>
                        <a14:foregroundMark x1="72279" y1="51360" x2="72279" y2="51360"/>
                        <a14:foregroundMark x1="11728" y1="92145" x2="11728" y2="92145"/>
                      </a14:backgroundRemoval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79564"/>
          <a:stretch/>
        </p:blipFill>
        <p:spPr>
          <a:xfrm>
            <a:off x="278859" y="191131"/>
            <a:ext cx="581566" cy="4184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65F8A2-A8C2-4E4A-40C0-1CD606CB0E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447800"/>
            <a:ext cx="8686800" cy="424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0297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exagon 16">
            <a:extLst>
              <a:ext uri="{FF2B5EF4-FFF2-40B4-BE49-F238E27FC236}">
                <a16:creationId xmlns:a16="http://schemas.microsoft.com/office/drawing/2014/main" id="{D52631B2-40CE-4A88-A386-3E2C4047C7CE}"/>
              </a:ext>
            </a:extLst>
          </p:cNvPr>
          <p:cNvSpPr/>
          <p:nvPr/>
        </p:nvSpPr>
        <p:spPr>
          <a:xfrm>
            <a:off x="102151" y="182708"/>
            <a:ext cx="860425" cy="470337"/>
          </a:xfrm>
          <a:prstGeom prst="hexag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Arial Rounded MT Bold" panose="020F0704030504030204" pitchFamily="34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Arial Rounded MT Bold" panose="020F0704030504030204" pitchFamily="34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EED4D3-737B-4417-9E40-84E4EA35B5AB}"/>
              </a:ext>
            </a:extLst>
          </p:cNvPr>
          <p:cNvSpPr/>
          <p:nvPr/>
        </p:nvSpPr>
        <p:spPr>
          <a:xfrm>
            <a:off x="2" y="140890"/>
            <a:ext cx="6324598" cy="527471"/>
          </a:xfrm>
          <a:prstGeom prst="rect">
            <a:avLst/>
          </a:prstGeom>
          <a:solidFill>
            <a:srgbClr val="298EC2"/>
          </a:solidFill>
          <a:ln>
            <a:noFill/>
          </a:ln>
          <a:effectLst>
            <a:outerShdw dist="50800" dir="54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Box 1580">
            <a:extLst>
              <a:ext uri="{FF2B5EF4-FFF2-40B4-BE49-F238E27FC236}">
                <a16:creationId xmlns:a16="http://schemas.microsoft.com/office/drawing/2014/main" id="{CDA805F9-9B45-40FC-B838-AEB9AFAB40E7}"/>
              </a:ext>
            </a:extLst>
          </p:cNvPr>
          <p:cNvSpPr txBox="1"/>
          <p:nvPr/>
        </p:nvSpPr>
        <p:spPr>
          <a:xfrm>
            <a:off x="1061413" y="53520"/>
            <a:ext cx="7824694" cy="61484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FFFF"/>
                </a:solidFill>
                <a:latin typeface="Arial Rounded MT Std Light" panose="020F0302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FY22-23 Budget Summary by Fund (to date)</a:t>
            </a:r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0C93036F-800F-491C-B47C-D93755D5022F}"/>
              </a:ext>
            </a:extLst>
          </p:cNvPr>
          <p:cNvSpPr/>
          <p:nvPr/>
        </p:nvSpPr>
        <p:spPr>
          <a:xfrm>
            <a:off x="102151" y="112072"/>
            <a:ext cx="860425" cy="605103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Arial Rounded MT Bold" panose="020F0704030504030204" pitchFamily="34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Arial Rounded MT Bold" panose="020F0704030504030204" pitchFamily="34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Hexagon 20">
            <a:extLst>
              <a:ext uri="{FF2B5EF4-FFF2-40B4-BE49-F238E27FC236}">
                <a16:creationId xmlns:a16="http://schemas.microsoft.com/office/drawing/2014/main" id="{C9954DA7-1A46-40F5-BBD0-C06D9B40D721}"/>
              </a:ext>
            </a:extLst>
          </p:cNvPr>
          <p:cNvSpPr/>
          <p:nvPr/>
        </p:nvSpPr>
        <p:spPr>
          <a:xfrm>
            <a:off x="180022" y="112072"/>
            <a:ext cx="713740" cy="605102"/>
          </a:xfrm>
          <a:prstGeom prst="hexagon">
            <a:avLst/>
          </a:prstGeom>
          <a:solidFill>
            <a:srgbClr val="91CA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87D200"/>
                </a:solidFill>
                <a:effectLst/>
                <a:ea typeface="Times New Roman" panose="02020603050405020304" pitchFamily="18" charset="0"/>
                <a:cs typeface="Arial Rounded MT Bold" panose="020F0704030504030204" pitchFamily="34" charset="0"/>
              </a:rPr>
              <a:t> </a:t>
            </a:r>
            <a:endParaRPr lang="en-US" sz="1200" dirty="0">
              <a:solidFill>
                <a:srgbClr val="87D2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87D200"/>
                </a:solidFill>
                <a:effectLst/>
                <a:ea typeface="Times New Roman" panose="02020603050405020304" pitchFamily="18" charset="0"/>
                <a:cs typeface="Arial Rounded MT Bold" panose="020F0704030504030204" pitchFamily="34" charset="0"/>
              </a:rPr>
              <a:t> </a:t>
            </a:r>
            <a:endParaRPr lang="en-US" sz="1200" dirty="0">
              <a:solidFill>
                <a:srgbClr val="87D2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84AC830-EFE1-46B5-926E-995BB41747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70" b="92145" l="3421" r="98312">
                        <a14:foregroundMark x1="4398" y1="36556" x2="4398" y2="36556"/>
                        <a14:foregroundMark x1="3465" y1="77946" x2="3465" y2="77946"/>
                        <a14:foregroundMark x1="26299" y1="55287" x2="26299" y2="55287"/>
                        <a14:foregroundMark x1="32785" y1="51360" x2="32785" y2="51360"/>
                        <a14:foregroundMark x1="32386" y1="17825" x2="32386" y2="17825"/>
                        <a14:foregroundMark x1="35362" y1="61027" x2="35229" y2="73414"/>
                        <a14:foregroundMark x1="44203" y1="59819" x2="44203" y2="51964"/>
                        <a14:foregroundMark x1="50378" y1="50151" x2="50378" y2="50151"/>
                        <a14:foregroundMark x1="60107" y1="63142" x2="60107" y2="63142"/>
                        <a14:foregroundMark x1="77032" y1="50151" x2="77032" y2="50151"/>
                        <a14:foregroundMark x1="80764" y1="47432" x2="80764" y2="47432"/>
                        <a14:foregroundMark x1="77610" y1="17221" x2="77610" y2="17221"/>
                        <a14:foregroundMark x1="88672" y1="69486" x2="88672" y2="69486"/>
                        <a14:foregroundMark x1="98356" y1="63746" x2="98356" y2="63746"/>
                        <a14:foregroundMark x1="72279" y1="51360" x2="72279" y2="51360"/>
                        <a14:foregroundMark x1="11728" y1="92145" x2="11728" y2="92145"/>
                      </a14:backgroundRemoval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79564"/>
          <a:stretch/>
        </p:blipFill>
        <p:spPr>
          <a:xfrm>
            <a:off x="278859" y="191131"/>
            <a:ext cx="581566" cy="4184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C26C11-C18A-9AC7-4635-9395F62F3C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1184211"/>
            <a:ext cx="8783956" cy="448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4474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exagon 16">
            <a:extLst>
              <a:ext uri="{FF2B5EF4-FFF2-40B4-BE49-F238E27FC236}">
                <a16:creationId xmlns:a16="http://schemas.microsoft.com/office/drawing/2014/main" id="{D52631B2-40CE-4A88-A386-3E2C4047C7CE}"/>
              </a:ext>
            </a:extLst>
          </p:cNvPr>
          <p:cNvSpPr/>
          <p:nvPr/>
        </p:nvSpPr>
        <p:spPr>
          <a:xfrm>
            <a:off x="102151" y="182708"/>
            <a:ext cx="860425" cy="470337"/>
          </a:xfrm>
          <a:prstGeom prst="hexag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Arial Rounded MT Bold" panose="020F0704030504030204" pitchFamily="34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Arial Rounded MT Bold" panose="020F0704030504030204" pitchFamily="34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EED4D3-737B-4417-9E40-84E4EA35B5AB}"/>
              </a:ext>
            </a:extLst>
          </p:cNvPr>
          <p:cNvSpPr/>
          <p:nvPr/>
        </p:nvSpPr>
        <p:spPr>
          <a:xfrm>
            <a:off x="2" y="140890"/>
            <a:ext cx="6324598" cy="527471"/>
          </a:xfrm>
          <a:prstGeom prst="rect">
            <a:avLst/>
          </a:prstGeom>
          <a:solidFill>
            <a:srgbClr val="298EC2"/>
          </a:solidFill>
          <a:ln>
            <a:noFill/>
          </a:ln>
          <a:effectLst>
            <a:outerShdw dist="50800" dir="54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Box 1580">
            <a:extLst>
              <a:ext uri="{FF2B5EF4-FFF2-40B4-BE49-F238E27FC236}">
                <a16:creationId xmlns:a16="http://schemas.microsoft.com/office/drawing/2014/main" id="{CDA805F9-9B45-40FC-B838-AEB9AFAB40E7}"/>
              </a:ext>
            </a:extLst>
          </p:cNvPr>
          <p:cNvSpPr txBox="1"/>
          <p:nvPr/>
        </p:nvSpPr>
        <p:spPr>
          <a:xfrm>
            <a:off x="1042559" y="64626"/>
            <a:ext cx="7824694" cy="61484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FFFF"/>
                </a:solidFill>
                <a:latin typeface="Arial Rounded MT Std Light" panose="020F0302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FY24 Revenue Projections by Major Category</a:t>
            </a:r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0C93036F-800F-491C-B47C-D93755D5022F}"/>
              </a:ext>
            </a:extLst>
          </p:cNvPr>
          <p:cNvSpPr/>
          <p:nvPr/>
        </p:nvSpPr>
        <p:spPr>
          <a:xfrm>
            <a:off x="102151" y="112072"/>
            <a:ext cx="860425" cy="605103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Arial Rounded MT Bold" panose="020F0704030504030204" pitchFamily="34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Arial Rounded MT Bold" panose="020F0704030504030204" pitchFamily="34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Hexagon 20">
            <a:extLst>
              <a:ext uri="{FF2B5EF4-FFF2-40B4-BE49-F238E27FC236}">
                <a16:creationId xmlns:a16="http://schemas.microsoft.com/office/drawing/2014/main" id="{C9954DA7-1A46-40F5-BBD0-C06D9B40D721}"/>
              </a:ext>
            </a:extLst>
          </p:cNvPr>
          <p:cNvSpPr/>
          <p:nvPr/>
        </p:nvSpPr>
        <p:spPr>
          <a:xfrm>
            <a:off x="180022" y="112072"/>
            <a:ext cx="713740" cy="605102"/>
          </a:xfrm>
          <a:prstGeom prst="hexagon">
            <a:avLst/>
          </a:prstGeom>
          <a:solidFill>
            <a:srgbClr val="91CA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87D200"/>
                </a:solidFill>
                <a:effectLst/>
                <a:ea typeface="Times New Roman" panose="02020603050405020304" pitchFamily="18" charset="0"/>
                <a:cs typeface="Arial Rounded MT Bold" panose="020F0704030504030204" pitchFamily="34" charset="0"/>
              </a:rPr>
              <a:t> </a:t>
            </a:r>
            <a:endParaRPr lang="en-US" sz="1200" dirty="0">
              <a:solidFill>
                <a:srgbClr val="87D2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87D200"/>
                </a:solidFill>
                <a:effectLst/>
                <a:ea typeface="Times New Roman" panose="02020603050405020304" pitchFamily="18" charset="0"/>
                <a:cs typeface="Arial Rounded MT Bold" panose="020F0704030504030204" pitchFamily="34" charset="0"/>
              </a:rPr>
              <a:t> </a:t>
            </a:r>
            <a:endParaRPr lang="en-US" sz="1200" dirty="0">
              <a:solidFill>
                <a:srgbClr val="87D2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84AC830-EFE1-46B5-926E-995BB41747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70" b="92145" l="3421" r="98312">
                        <a14:foregroundMark x1="4398" y1="36556" x2="4398" y2="36556"/>
                        <a14:foregroundMark x1="3465" y1="77946" x2="3465" y2="77946"/>
                        <a14:foregroundMark x1="26299" y1="55287" x2="26299" y2="55287"/>
                        <a14:foregroundMark x1="32785" y1="51360" x2="32785" y2="51360"/>
                        <a14:foregroundMark x1="32386" y1="17825" x2="32386" y2="17825"/>
                        <a14:foregroundMark x1="35362" y1="61027" x2="35229" y2="73414"/>
                        <a14:foregroundMark x1="44203" y1="59819" x2="44203" y2="51964"/>
                        <a14:foregroundMark x1="50378" y1="50151" x2="50378" y2="50151"/>
                        <a14:foregroundMark x1="60107" y1="63142" x2="60107" y2="63142"/>
                        <a14:foregroundMark x1="77032" y1="50151" x2="77032" y2="50151"/>
                        <a14:foregroundMark x1="80764" y1="47432" x2="80764" y2="47432"/>
                        <a14:foregroundMark x1="77610" y1="17221" x2="77610" y2="17221"/>
                        <a14:foregroundMark x1="88672" y1="69486" x2="88672" y2="69486"/>
                        <a14:foregroundMark x1="98356" y1="63746" x2="98356" y2="63746"/>
                        <a14:foregroundMark x1="72279" y1="51360" x2="72279" y2="51360"/>
                        <a14:foregroundMark x1="11728" y1="92145" x2="11728" y2="92145"/>
                      </a14:backgroundRemoval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79564"/>
          <a:stretch/>
        </p:blipFill>
        <p:spPr>
          <a:xfrm>
            <a:off x="278859" y="191131"/>
            <a:ext cx="581566" cy="4184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42A920-605F-B8FF-371F-CB3D895BD1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412" y="990600"/>
            <a:ext cx="7877175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0947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exagon 16">
            <a:extLst>
              <a:ext uri="{FF2B5EF4-FFF2-40B4-BE49-F238E27FC236}">
                <a16:creationId xmlns:a16="http://schemas.microsoft.com/office/drawing/2014/main" id="{D52631B2-40CE-4A88-A386-3E2C4047C7CE}"/>
              </a:ext>
            </a:extLst>
          </p:cNvPr>
          <p:cNvSpPr/>
          <p:nvPr/>
        </p:nvSpPr>
        <p:spPr>
          <a:xfrm>
            <a:off x="102151" y="182708"/>
            <a:ext cx="860425" cy="470337"/>
          </a:xfrm>
          <a:prstGeom prst="hexag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Arial Rounded MT Bold" panose="020F0704030504030204" pitchFamily="34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Arial Rounded MT Bold" panose="020F0704030504030204" pitchFamily="34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EED4D3-737B-4417-9E40-84E4EA35B5AB}"/>
              </a:ext>
            </a:extLst>
          </p:cNvPr>
          <p:cNvSpPr/>
          <p:nvPr/>
        </p:nvSpPr>
        <p:spPr>
          <a:xfrm>
            <a:off x="2" y="140890"/>
            <a:ext cx="6324598" cy="527471"/>
          </a:xfrm>
          <a:prstGeom prst="rect">
            <a:avLst/>
          </a:prstGeom>
          <a:solidFill>
            <a:srgbClr val="298EC2"/>
          </a:solidFill>
          <a:ln>
            <a:noFill/>
          </a:ln>
          <a:effectLst>
            <a:outerShdw dist="50800" dir="54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Box 1580">
            <a:extLst>
              <a:ext uri="{FF2B5EF4-FFF2-40B4-BE49-F238E27FC236}">
                <a16:creationId xmlns:a16="http://schemas.microsoft.com/office/drawing/2014/main" id="{CDA805F9-9B45-40FC-B838-AEB9AFAB40E7}"/>
              </a:ext>
            </a:extLst>
          </p:cNvPr>
          <p:cNvSpPr txBox="1"/>
          <p:nvPr/>
        </p:nvSpPr>
        <p:spPr>
          <a:xfrm>
            <a:off x="1040447" y="37950"/>
            <a:ext cx="7824694" cy="61484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FFFF"/>
                </a:solidFill>
                <a:latin typeface="Arial Rounded MT Std Light" panose="020F0302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FY24 State Shared Revenue Projections</a:t>
            </a:r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0C93036F-800F-491C-B47C-D93755D5022F}"/>
              </a:ext>
            </a:extLst>
          </p:cNvPr>
          <p:cNvSpPr/>
          <p:nvPr/>
        </p:nvSpPr>
        <p:spPr>
          <a:xfrm>
            <a:off x="102151" y="112072"/>
            <a:ext cx="860425" cy="605103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Arial Rounded MT Bold" panose="020F0704030504030204" pitchFamily="34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Arial Rounded MT Bold" panose="020F0704030504030204" pitchFamily="34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Hexagon 20">
            <a:extLst>
              <a:ext uri="{FF2B5EF4-FFF2-40B4-BE49-F238E27FC236}">
                <a16:creationId xmlns:a16="http://schemas.microsoft.com/office/drawing/2014/main" id="{C9954DA7-1A46-40F5-BBD0-C06D9B40D721}"/>
              </a:ext>
            </a:extLst>
          </p:cNvPr>
          <p:cNvSpPr/>
          <p:nvPr/>
        </p:nvSpPr>
        <p:spPr>
          <a:xfrm>
            <a:off x="180022" y="112072"/>
            <a:ext cx="713740" cy="605102"/>
          </a:xfrm>
          <a:prstGeom prst="hexagon">
            <a:avLst/>
          </a:prstGeom>
          <a:solidFill>
            <a:srgbClr val="91CA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87D200"/>
                </a:solidFill>
                <a:effectLst/>
                <a:ea typeface="Times New Roman" panose="02020603050405020304" pitchFamily="18" charset="0"/>
                <a:cs typeface="Arial Rounded MT Bold" panose="020F0704030504030204" pitchFamily="34" charset="0"/>
              </a:rPr>
              <a:t> </a:t>
            </a:r>
            <a:endParaRPr lang="en-US" sz="1200" dirty="0">
              <a:solidFill>
                <a:srgbClr val="87D2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87D200"/>
                </a:solidFill>
                <a:effectLst/>
                <a:ea typeface="Times New Roman" panose="02020603050405020304" pitchFamily="18" charset="0"/>
                <a:cs typeface="Arial Rounded MT Bold" panose="020F0704030504030204" pitchFamily="34" charset="0"/>
              </a:rPr>
              <a:t> </a:t>
            </a:r>
            <a:endParaRPr lang="en-US" sz="1200" dirty="0">
              <a:solidFill>
                <a:srgbClr val="87D2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84AC830-EFE1-46B5-926E-995BB41747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70" b="92145" l="3421" r="98312">
                        <a14:foregroundMark x1="4398" y1="36556" x2="4398" y2="36556"/>
                        <a14:foregroundMark x1="3465" y1="77946" x2="3465" y2="77946"/>
                        <a14:foregroundMark x1="26299" y1="55287" x2="26299" y2="55287"/>
                        <a14:foregroundMark x1="32785" y1="51360" x2="32785" y2="51360"/>
                        <a14:foregroundMark x1="32386" y1="17825" x2="32386" y2="17825"/>
                        <a14:foregroundMark x1="35362" y1="61027" x2="35229" y2="73414"/>
                        <a14:foregroundMark x1="44203" y1="59819" x2="44203" y2="51964"/>
                        <a14:foregroundMark x1="50378" y1="50151" x2="50378" y2="50151"/>
                        <a14:foregroundMark x1="60107" y1="63142" x2="60107" y2="63142"/>
                        <a14:foregroundMark x1="77032" y1="50151" x2="77032" y2="50151"/>
                        <a14:foregroundMark x1="80764" y1="47432" x2="80764" y2="47432"/>
                        <a14:foregroundMark x1="77610" y1="17221" x2="77610" y2="17221"/>
                        <a14:foregroundMark x1="88672" y1="69486" x2="88672" y2="69486"/>
                        <a14:foregroundMark x1="98356" y1="63746" x2="98356" y2="63746"/>
                        <a14:foregroundMark x1="72279" y1="51360" x2="72279" y2="51360"/>
                        <a14:foregroundMark x1="11728" y1="92145" x2="11728" y2="92145"/>
                      </a14:backgroundRemoval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79564"/>
          <a:stretch/>
        </p:blipFill>
        <p:spPr>
          <a:xfrm>
            <a:off x="278859" y="191131"/>
            <a:ext cx="581566" cy="4184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426DCD-3DAE-8281-7331-5AAC63BFA4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6925" y="2528887"/>
            <a:ext cx="501015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6636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exagon 16">
            <a:extLst>
              <a:ext uri="{FF2B5EF4-FFF2-40B4-BE49-F238E27FC236}">
                <a16:creationId xmlns:a16="http://schemas.microsoft.com/office/drawing/2014/main" id="{D52631B2-40CE-4A88-A386-3E2C4047C7CE}"/>
              </a:ext>
            </a:extLst>
          </p:cNvPr>
          <p:cNvSpPr/>
          <p:nvPr/>
        </p:nvSpPr>
        <p:spPr>
          <a:xfrm>
            <a:off x="102151" y="182708"/>
            <a:ext cx="860425" cy="470337"/>
          </a:xfrm>
          <a:prstGeom prst="hexag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Arial Rounded MT Bold" panose="020F0704030504030204" pitchFamily="34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Arial Rounded MT Bold" panose="020F0704030504030204" pitchFamily="34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EED4D3-737B-4417-9E40-84E4EA35B5AB}"/>
              </a:ext>
            </a:extLst>
          </p:cNvPr>
          <p:cNvSpPr/>
          <p:nvPr/>
        </p:nvSpPr>
        <p:spPr>
          <a:xfrm>
            <a:off x="2" y="140890"/>
            <a:ext cx="6324598" cy="527471"/>
          </a:xfrm>
          <a:prstGeom prst="rect">
            <a:avLst/>
          </a:prstGeom>
          <a:solidFill>
            <a:srgbClr val="298EC2"/>
          </a:solidFill>
          <a:ln>
            <a:noFill/>
          </a:ln>
          <a:effectLst>
            <a:outerShdw dist="50800" dir="54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Box 1580">
            <a:extLst>
              <a:ext uri="{FF2B5EF4-FFF2-40B4-BE49-F238E27FC236}">
                <a16:creationId xmlns:a16="http://schemas.microsoft.com/office/drawing/2014/main" id="{CDA805F9-9B45-40FC-B838-AEB9AFAB40E7}"/>
              </a:ext>
            </a:extLst>
          </p:cNvPr>
          <p:cNvSpPr txBox="1"/>
          <p:nvPr/>
        </p:nvSpPr>
        <p:spPr>
          <a:xfrm>
            <a:off x="1040447" y="37950"/>
            <a:ext cx="7824694" cy="61484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FFFF"/>
                </a:solidFill>
                <a:latin typeface="Arial Rounded MT Std Light" panose="020F0302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FY24 Debt Projections</a:t>
            </a:r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0C93036F-800F-491C-B47C-D93755D5022F}"/>
              </a:ext>
            </a:extLst>
          </p:cNvPr>
          <p:cNvSpPr/>
          <p:nvPr/>
        </p:nvSpPr>
        <p:spPr>
          <a:xfrm>
            <a:off x="102151" y="112072"/>
            <a:ext cx="860425" cy="605103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Arial Rounded MT Bold" panose="020F0704030504030204" pitchFamily="34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Arial Rounded MT Bold" panose="020F0704030504030204" pitchFamily="34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Hexagon 20">
            <a:extLst>
              <a:ext uri="{FF2B5EF4-FFF2-40B4-BE49-F238E27FC236}">
                <a16:creationId xmlns:a16="http://schemas.microsoft.com/office/drawing/2014/main" id="{C9954DA7-1A46-40F5-BBD0-C06D9B40D721}"/>
              </a:ext>
            </a:extLst>
          </p:cNvPr>
          <p:cNvSpPr/>
          <p:nvPr/>
        </p:nvSpPr>
        <p:spPr>
          <a:xfrm>
            <a:off x="180022" y="112072"/>
            <a:ext cx="713740" cy="605102"/>
          </a:xfrm>
          <a:prstGeom prst="hexagon">
            <a:avLst/>
          </a:prstGeom>
          <a:solidFill>
            <a:srgbClr val="91CA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87D200"/>
                </a:solidFill>
                <a:effectLst/>
                <a:ea typeface="Times New Roman" panose="02020603050405020304" pitchFamily="18" charset="0"/>
                <a:cs typeface="Arial Rounded MT Bold" panose="020F0704030504030204" pitchFamily="34" charset="0"/>
              </a:rPr>
              <a:t> </a:t>
            </a:r>
            <a:endParaRPr lang="en-US" sz="1200" dirty="0">
              <a:solidFill>
                <a:srgbClr val="87D2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87D200"/>
                </a:solidFill>
                <a:effectLst/>
                <a:ea typeface="Times New Roman" panose="02020603050405020304" pitchFamily="18" charset="0"/>
                <a:cs typeface="Arial Rounded MT Bold" panose="020F0704030504030204" pitchFamily="34" charset="0"/>
              </a:rPr>
              <a:t> </a:t>
            </a:r>
            <a:endParaRPr lang="en-US" sz="1200" dirty="0">
              <a:solidFill>
                <a:srgbClr val="87D2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84AC830-EFE1-46B5-926E-995BB41747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70" b="92145" l="3421" r="98312">
                        <a14:foregroundMark x1="4398" y1="36556" x2="4398" y2="36556"/>
                        <a14:foregroundMark x1="3465" y1="77946" x2="3465" y2="77946"/>
                        <a14:foregroundMark x1="26299" y1="55287" x2="26299" y2="55287"/>
                        <a14:foregroundMark x1="32785" y1="51360" x2="32785" y2="51360"/>
                        <a14:foregroundMark x1="32386" y1="17825" x2="32386" y2="17825"/>
                        <a14:foregroundMark x1="35362" y1="61027" x2="35229" y2="73414"/>
                        <a14:foregroundMark x1="44203" y1="59819" x2="44203" y2="51964"/>
                        <a14:foregroundMark x1="50378" y1="50151" x2="50378" y2="50151"/>
                        <a14:foregroundMark x1="60107" y1="63142" x2="60107" y2="63142"/>
                        <a14:foregroundMark x1="77032" y1="50151" x2="77032" y2="50151"/>
                        <a14:foregroundMark x1="80764" y1="47432" x2="80764" y2="47432"/>
                        <a14:foregroundMark x1="77610" y1="17221" x2="77610" y2="17221"/>
                        <a14:foregroundMark x1="88672" y1="69486" x2="88672" y2="69486"/>
                        <a14:foregroundMark x1="98356" y1="63746" x2="98356" y2="63746"/>
                        <a14:foregroundMark x1="72279" y1="51360" x2="72279" y2="51360"/>
                        <a14:foregroundMark x1="11728" y1="92145" x2="11728" y2="92145"/>
                      </a14:backgroundRemoval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79564"/>
          <a:stretch/>
        </p:blipFill>
        <p:spPr>
          <a:xfrm>
            <a:off x="278859" y="191131"/>
            <a:ext cx="581566" cy="4184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DC426D-5C42-409A-D22E-DE7900C805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140" y="2719387"/>
            <a:ext cx="748665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8213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exagon 16">
            <a:extLst>
              <a:ext uri="{FF2B5EF4-FFF2-40B4-BE49-F238E27FC236}">
                <a16:creationId xmlns:a16="http://schemas.microsoft.com/office/drawing/2014/main" id="{D52631B2-40CE-4A88-A386-3E2C4047C7CE}"/>
              </a:ext>
            </a:extLst>
          </p:cNvPr>
          <p:cNvSpPr/>
          <p:nvPr/>
        </p:nvSpPr>
        <p:spPr>
          <a:xfrm>
            <a:off x="102151" y="182708"/>
            <a:ext cx="860425" cy="470337"/>
          </a:xfrm>
          <a:prstGeom prst="hexag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Arial Rounded MT Bold" panose="020F0704030504030204" pitchFamily="34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Arial Rounded MT Bold" panose="020F0704030504030204" pitchFamily="34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EED4D3-737B-4417-9E40-84E4EA35B5AB}"/>
              </a:ext>
            </a:extLst>
          </p:cNvPr>
          <p:cNvSpPr/>
          <p:nvPr/>
        </p:nvSpPr>
        <p:spPr>
          <a:xfrm>
            <a:off x="2" y="140890"/>
            <a:ext cx="6324598" cy="527471"/>
          </a:xfrm>
          <a:prstGeom prst="rect">
            <a:avLst/>
          </a:prstGeom>
          <a:solidFill>
            <a:srgbClr val="298EC2"/>
          </a:solidFill>
          <a:ln>
            <a:noFill/>
          </a:ln>
          <a:effectLst>
            <a:outerShdw dist="50800" dir="54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Box 1580">
            <a:extLst>
              <a:ext uri="{FF2B5EF4-FFF2-40B4-BE49-F238E27FC236}">
                <a16:creationId xmlns:a16="http://schemas.microsoft.com/office/drawing/2014/main" id="{CDA805F9-9B45-40FC-B838-AEB9AFAB40E7}"/>
              </a:ext>
            </a:extLst>
          </p:cNvPr>
          <p:cNvSpPr txBox="1"/>
          <p:nvPr/>
        </p:nvSpPr>
        <p:spPr>
          <a:xfrm>
            <a:off x="1040447" y="37950"/>
            <a:ext cx="7824694" cy="61484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FFFF"/>
                </a:solidFill>
                <a:latin typeface="Arial Rounded MT Std Light" panose="020F0302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FY23 &amp; FY24 Revenue Comparison</a:t>
            </a:r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0C93036F-800F-491C-B47C-D93755D5022F}"/>
              </a:ext>
            </a:extLst>
          </p:cNvPr>
          <p:cNvSpPr/>
          <p:nvPr/>
        </p:nvSpPr>
        <p:spPr>
          <a:xfrm>
            <a:off x="102151" y="112072"/>
            <a:ext cx="860425" cy="605103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Arial Rounded MT Bold" panose="020F0704030504030204" pitchFamily="34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Arial Rounded MT Bold" panose="020F0704030504030204" pitchFamily="34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Hexagon 20">
            <a:extLst>
              <a:ext uri="{FF2B5EF4-FFF2-40B4-BE49-F238E27FC236}">
                <a16:creationId xmlns:a16="http://schemas.microsoft.com/office/drawing/2014/main" id="{C9954DA7-1A46-40F5-BBD0-C06D9B40D721}"/>
              </a:ext>
            </a:extLst>
          </p:cNvPr>
          <p:cNvSpPr/>
          <p:nvPr/>
        </p:nvSpPr>
        <p:spPr>
          <a:xfrm>
            <a:off x="180022" y="112072"/>
            <a:ext cx="713740" cy="605102"/>
          </a:xfrm>
          <a:prstGeom prst="hexagon">
            <a:avLst/>
          </a:prstGeom>
          <a:solidFill>
            <a:srgbClr val="91CA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87D200"/>
                </a:solidFill>
                <a:effectLst/>
                <a:ea typeface="Times New Roman" panose="02020603050405020304" pitchFamily="18" charset="0"/>
                <a:cs typeface="Arial Rounded MT Bold" panose="020F0704030504030204" pitchFamily="34" charset="0"/>
              </a:rPr>
              <a:t> </a:t>
            </a:r>
            <a:endParaRPr lang="en-US" sz="1200" dirty="0">
              <a:solidFill>
                <a:srgbClr val="87D2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87D200"/>
                </a:solidFill>
                <a:effectLst/>
                <a:ea typeface="Times New Roman" panose="02020603050405020304" pitchFamily="18" charset="0"/>
                <a:cs typeface="Arial Rounded MT Bold" panose="020F0704030504030204" pitchFamily="34" charset="0"/>
              </a:rPr>
              <a:t> </a:t>
            </a:r>
            <a:endParaRPr lang="en-US" sz="1200" dirty="0">
              <a:solidFill>
                <a:srgbClr val="87D2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84AC830-EFE1-46B5-926E-995BB41747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70" b="92145" l="3421" r="98312">
                        <a14:foregroundMark x1="4398" y1="36556" x2="4398" y2="36556"/>
                        <a14:foregroundMark x1="3465" y1="77946" x2="3465" y2="77946"/>
                        <a14:foregroundMark x1="26299" y1="55287" x2="26299" y2="55287"/>
                        <a14:foregroundMark x1="32785" y1="51360" x2="32785" y2="51360"/>
                        <a14:foregroundMark x1="32386" y1="17825" x2="32386" y2="17825"/>
                        <a14:foregroundMark x1="35362" y1="61027" x2="35229" y2="73414"/>
                        <a14:foregroundMark x1="44203" y1="59819" x2="44203" y2="51964"/>
                        <a14:foregroundMark x1="50378" y1="50151" x2="50378" y2="50151"/>
                        <a14:foregroundMark x1="60107" y1="63142" x2="60107" y2="63142"/>
                        <a14:foregroundMark x1="77032" y1="50151" x2="77032" y2="50151"/>
                        <a14:foregroundMark x1="80764" y1="47432" x2="80764" y2="47432"/>
                        <a14:foregroundMark x1="77610" y1="17221" x2="77610" y2="17221"/>
                        <a14:foregroundMark x1="88672" y1="69486" x2="88672" y2="69486"/>
                        <a14:foregroundMark x1="98356" y1="63746" x2="98356" y2="63746"/>
                        <a14:foregroundMark x1="72279" y1="51360" x2="72279" y2="51360"/>
                        <a14:foregroundMark x1="11728" y1="92145" x2="11728" y2="92145"/>
                      </a14:backgroundRemoval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79564"/>
          <a:stretch/>
        </p:blipFill>
        <p:spPr>
          <a:xfrm>
            <a:off x="278859" y="191131"/>
            <a:ext cx="581566" cy="4184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DB99C5-D3D1-FDB4-012E-8C93AA40DD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4475" y="1228725"/>
            <a:ext cx="611505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4033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 Branded Template-White Background" id="{0C8D617B-83D0-4C44-821F-DC32ACBDF0FA}" vid="{0127449B-714F-4F3D-81C8-EEE1A76F64B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4abc967-9c63-4210-b036-43ecd1c3b892" xsi:nil="true"/>
    <lcf76f155ced4ddcb4097134ff3c332f xmlns="96e3baf1-7db7-41f1-a18d-8c0ba3cacc8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66876EAF1221458D8998D8F096E15A" ma:contentTypeVersion="" ma:contentTypeDescription="Create a new document." ma:contentTypeScope="" ma:versionID="7d52089b5b13574faa7b74b8b54f880c">
  <xsd:schema xmlns:xsd="http://www.w3.org/2001/XMLSchema" xmlns:xs="http://www.w3.org/2001/XMLSchema" xmlns:p="http://schemas.microsoft.com/office/2006/metadata/properties" xmlns:ns2="96E3BAF1-7DB7-41F1-A18D-8C0BA3CACC8C" xmlns:ns3="96e3baf1-7db7-41f1-a18d-8c0ba3cacc8c" xmlns:ns4="e4abc967-9c63-4210-b036-43ecd1c3b892" targetNamespace="http://schemas.microsoft.com/office/2006/metadata/properties" ma:root="true" ma:fieldsID="4a8bbeb74b317fd3b49a5ad261ca8111" ns2:_="" ns3:_="" ns4:_="">
    <xsd:import namespace="96E3BAF1-7DB7-41F1-A18D-8C0BA3CACC8C"/>
    <xsd:import namespace="96e3baf1-7db7-41f1-a18d-8c0ba3cacc8c"/>
    <xsd:import namespace="e4abc967-9c63-4210-b036-43ecd1c3b8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4:SharedWithUsers" minOccurs="0"/>
                <xsd:element ref="ns4:SharedWithDetail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E3BAF1-7DB7-41F1-A18D-8C0BA3CACC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e3baf1-7db7-41f1-a18d-8c0ba3cacc8c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3121fd3b-a7ae-4c4e-8dca-8c6297ddba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abc967-9c63-4210-b036-43ecd1c3b89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ae6d3af8-dfda-4767-a3d0-694e08e84d88}" ma:internalName="TaxCatchAll" ma:showField="CatchAllData" ma:web="e4abc967-9c63-4210-b036-43ecd1c3b8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AF37CC-8EB1-4A3F-B1F2-260ED3BA0E4A}">
  <ds:schemaRefs>
    <ds:schemaRef ds:uri="http://purl.org/dc/terms/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b5d205b3-0ea9-4bc9-b031-e2c626fc5b6f"/>
    <ds:schemaRef ds:uri="http://schemas.openxmlformats.org/package/2006/metadata/core-properties"/>
    <ds:schemaRef ds:uri="e4abc967-9c63-4210-b036-43ecd1c3b892"/>
    <ds:schemaRef ds:uri="B5D205B3-0EA9-4BC9-B031-E2C626FC5B6F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6D88CC8-D685-4833-B0A6-2D988E9FE1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E7238F-1D36-4EDC-B06B-060DEA6BDF3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26889</TotalTime>
  <Words>240</Words>
  <Application>Microsoft Office PowerPoint</Application>
  <PresentationFormat>On-screen Show (4:3)</PresentationFormat>
  <Paragraphs>130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Rounded MT Std Light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Brandon Woodward</dc:creator>
  <cp:lastModifiedBy>Jennifer Dillaha</cp:lastModifiedBy>
  <cp:revision>119</cp:revision>
  <cp:lastPrinted>2023-03-20T20:13:39Z</cp:lastPrinted>
  <dcterms:created xsi:type="dcterms:W3CDTF">2022-03-15T17:08:15Z</dcterms:created>
  <dcterms:modified xsi:type="dcterms:W3CDTF">2023-03-21T20:30:22Z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3f93e5f-d3c2-49a7-ba94-15405423c204_Enabled">
    <vt:lpwstr>true</vt:lpwstr>
  </property>
  <property fmtid="{D5CDD505-2E9C-101B-9397-08002B2CF9AE}" pid="3" name="MSIP_Label_23f93e5f-d3c2-49a7-ba94-15405423c204_SetDate">
    <vt:lpwstr>2022-04-05T04:11:00Z</vt:lpwstr>
  </property>
  <property fmtid="{D5CDD505-2E9C-101B-9397-08002B2CF9AE}" pid="4" name="MSIP_Label_23f93e5f-d3c2-49a7-ba94-15405423c204_Method">
    <vt:lpwstr>Standard</vt:lpwstr>
  </property>
  <property fmtid="{D5CDD505-2E9C-101B-9397-08002B2CF9AE}" pid="5" name="MSIP_Label_23f93e5f-d3c2-49a7-ba94-15405423c204_Name">
    <vt:lpwstr>SE Internal</vt:lpwstr>
  </property>
  <property fmtid="{D5CDD505-2E9C-101B-9397-08002B2CF9AE}" pid="6" name="MSIP_Label_23f93e5f-d3c2-49a7-ba94-15405423c204_SiteId">
    <vt:lpwstr>6e51e1ad-c54b-4b39-b598-0ffe9ae68fef</vt:lpwstr>
  </property>
  <property fmtid="{D5CDD505-2E9C-101B-9397-08002B2CF9AE}" pid="7" name="MSIP_Label_23f93e5f-d3c2-49a7-ba94-15405423c204_ActionId">
    <vt:lpwstr>a5751826-6446-4711-a2c4-9b2b97112f1a</vt:lpwstr>
  </property>
  <property fmtid="{D5CDD505-2E9C-101B-9397-08002B2CF9AE}" pid="8" name="MSIP_Label_23f93e5f-d3c2-49a7-ba94-15405423c204_ContentBits">
    <vt:lpwstr>2</vt:lpwstr>
  </property>
  <property fmtid="{D5CDD505-2E9C-101B-9397-08002B2CF9AE}" pid="9" name="ContentTypeId">
    <vt:lpwstr>0x0101008DB15C3A18F02B45966B7ED5D987C170</vt:lpwstr>
  </property>
  <property fmtid="{D5CDD505-2E9C-101B-9397-08002B2CF9AE}" pid="10" name="MediaServiceImageTags">
    <vt:lpwstr/>
  </property>
</Properties>
</file>