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1" r:id="rId5"/>
    <p:sldId id="256" r:id="rId6"/>
  </p:sldIdLst>
  <p:sldSz cx="15544800" cy="10058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C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8" d="100"/>
          <a:sy n="68" d="100"/>
        </p:scale>
        <p:origin x="4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860" y="1646133"/>
            <a:ext cx="13213080" cy="3501813"/>
          </a:xfrm>
        </p:spPr>
        <p:txBody>
          <a:bodyPr anchor="b"/>
          <a:lstStyle>
            <a:lvl1pPr algn="ctr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3100" y="5282989"/>
            <a:ext cx="11658600" cy="2428451"/>
          </a:xfrm>
        </p:spPr>
        <p:txBody>
          <a:bodyPr/>
          <a:lstStyle>
            <a:lvl1pPr marL="0" indent="0" algn="ctr">
              <a:buNone/>
              <a:defRPr sz="3520"/>
            </a:lvl1pPr>
            <a:lvl2pPr marL="670575" indent="0" algn="ctr">
              <a:buNone/>
              <a:defRPr sz="2933"/>
            </a:lvl2pPr>
            <a:lvl3pPr marL="1341150" indent="0" algn="ctr">
              <a:buNone/>
              <a:defRPr sz="2640"/>
            </a:lvl3pPr>
            <a:lvl4pPr marL="2011726" indent="0" algn="ctr">
              <a:buNone/>
              <a:defRPr sz="2347"/>
            </a:lvl4pPr>
            <a:lvl5pPr marL="2682301" indent="0" algn="ctr">
              <a:buNone/>
              <a:defRPr sz="2347"/>
            </a:lvl5pPr>
            <a:lvl6pPr marL="3352876" indent="0" algn="ctr">
              <a:buNone/>
              <a:defRPr sz="2347"/>
            </a:lvl6pPr>
            <a:lvl7pPr marL="4023451" indent="0" algn="ctr">
              <a:buNone/>
              <a:defRPr sz="2347"/>
            </a:lvl7pPr>
            <a:lvl8pPr marL="4694027" indent="0" algn="ctr">
              <a:buNone/>
              <a:defRPr sz="2347"/>
            </a:lvl8pPr>
            <a:lvl9pPr marL="5364602" indent="0" algn="ctr">
              <a:buNone/>
              <a:defRPr sz="234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B0EB-0188-4DC9-8193-D5FC5BB71BDA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D6E5-9142-485B-9F09-D1C7D391F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99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B0EB-0188-4DC9-8193-D5FC5BB71BDA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D6E5-9142-485B-9F09-D1C7D391F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80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24248" y="535517"/>
            <a:ext cx="335184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8706" y="535517"/>
            <a:ext cx="986123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B0EB-0188-4DC9-8193-D5FC5BB71BDA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D6E5-9142-485B-9F09-D1C7D391F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86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B0EB-0188-4DC9-8193-D5FC5BB71BDA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D6E5-9142-485B-9F09-D1C7D391F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9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610" y="2507618"/>
            <a:ext cx="13407390" cy="4184014"/>
          </a:xfrm>
        </p:spPr>
        <p:txBody>
          <a:bodyPr anchor="b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610" y="6731215"/>
            <a:ext cx="13407390" cy="2200274"/>
          </a:xfrm>
        </p:spPr>
        <p:txBody>
          <a:bodyPr/>
          <a:lstStyle>
            <a:lvl1pPr marL="0" indent="0">
              <a:buNone/>
              <a:defRPr sz="3520">
                <a:solidFill>
                  <a:schemeClr val="tx1"/>
                </a:solidFill>
              </a:defRPr>
            </a:lvl1pPr>
            <a:lvl2pPr marL="670575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2pPr>
            <a:lvl3pPr marL="1341150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3pPr>
            <a:lvl4pPr marL="201172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4pPr>
            <a:lvl5pPr marL="268230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5pPr>
            <a:lvl6pPr marL="335287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6pPr>
            <a:lvl7pPr marL="402345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7pPr>
            <a:lvl8pPr marL="4694027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8pPr>
            <a:lvl9pPr marL="5364602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B0EB-0188-4DC9-8193-D5FC5BB71BDA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D6E5-9142-485B-9F09-D1C7D391F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98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8705" y="2677584"/>
            <a:ext cx="660654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69555" y="2677584"/>
            <a:ext cx="660654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B0EB-0188-4DC9-8193-D5FC5BB71BDA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D6E5-9142-485B-9F09-D1C7D391F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15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535519"/>
            <a:ext cx="1340739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0731" y="2465706"/>
            <a:ext cx="6576178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0731" y="3674110"/>
            <a:ext cx="6576178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69556" y="2465706"/>
            <a:ext cx="6608565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69556" y="3674110"/>
            <a:ext cx="6608565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B0EB-0188-4DC9-8193-D5FC5BB71BDA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D6E5-9142-485B-9F09-D1C7D391F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60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B0EB-0188-4DC9-8193-D5FC5BB71BDA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D6E5-9142-485B-9F09-D1C7D391F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605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B0EB-0188-4DC9-8193-D5FC5BB71BDA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D6E5-9142-485B-9F09-D1C7D391F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10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670560"/>
            <a:ext cx="5013603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8565" y="1448226"/>
            <a:ext cx="7869555" cy="7147983"/>
          </a:xfrm>
        </p:spPr>
        <p:txBody>
          <a:bodyPr/>
          <a:lstStyle>
            <a:lvl1pPr>
              <a:defRPr sz="4693"/>
            </a:lvl1pPr>
            <a:lvl2pPr>
              <a:defRPr sz="4107"/>
            </a:lvl2pPr>
            <a:lvl3pPr>
              <a:defRPr sz="352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730" y="3017520"/>
            <a:ext cx="5013603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B0EB-0188-4DC9-8193-D5FC5BB71BDA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D6E5-9142-485B-9F09-D1C7D391F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24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670560"/>
            <a:ext cx="5013603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08565" y="1448226"/>
            <a:ext cx="7869555" cy="7147983"/>
          </a:xfrm>
        </p:spPr>
        <p:txBody>
          <a:bodyPr anchor="t"/>
          <a:lstStyle>
            <a:lvl1pPr marL="0" indent="0">
              <a:buNone/>
              <a:defRPr sz="4693"/>
            </a:lvl1pPr>
            <a:lvl2pPr marL="670575" indent="0">
              <a:buNone/>
              <a:defRPr sz="4107"/>
            </a:lvl2pPr>
            <a:lvl3pPr marL="1341150" indent="0">
              <a:buNone/>
              <a:defRPr sz="3520"/>
            </a:lvl3pPr>
            <a:lvl4pPr marL="2011726" indent="0">
              <a:buNone/>
              <a:defRPr sz="2933"/>
            </a:lvl4pPr>
            <a:lvl5pPr marL="2682301" indent="0">
              <a:buNone/>
              <a:defRPr sz="2933"/>
            </a:lvl5pPr>
            <a:lvl6pPr marL="3352876" indent="0">
              <a:buNone/>
              <a:defRPr sz="2933"/>
            </a:lvl6pPr>
            <a:lvl7pPr marL="4023451" indent="0">
              <a:buNone/>
              <a:defRPr sz="2933"/>
            </a:lvl7pPr>
            <a:lvl8pPr marL="4694027" indent="0">
              <a:buNone/>
              <a:defRPr sz="2933"/>
            </a:lvl8pPr>
            <a:lvl9pPr marL="5364602" indent="0">
              <a:buNone/>
              <a:defRPr sz="29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730" y="3017520"/>
            <a:ext cx="5013603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B0EB-0188-4DC9-8193-D5FC5BB71BDA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D6E5-9142-485B-9F09-D1C7D391F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23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8705" y="535519"/>
            <a:ext cx="1340739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8705" y="2677584"/>
            <a:ext cx="1340739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8705" y="9322649"/>
            <a:ext cx="34975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8B0EB-0188-4DC9-8193-D5FC5BB71BDA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9215" y="9322649"/>
            <a:ext cx="524637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8515" y="9322649"/>
            <a:ext cx="34975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BD6E5-9142-485B-9F09-D1C7D391F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40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41150" rtl="0" eaLnBrk="1" latinLnBrk="0" hangingPunct="1">
        <a:lnSpc>
          <a:spcPct val="90000"/>
        </a:lnSpc>
        <a:spcBef>
          <a:spcPct val="0"/>
        </a:spcBef>
        <a:buNone/>
        <a:defRPr sz="64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5288" indent="-335288" algn="l" defTabSz="1341150" rtl="0" eaLnBrk="1" latinLnBrk="0" hangingPunct="1">
        <a:lnSpc>
          <a:spcPct val="90000"/>
        </a:lnSpc>
        <a:spcBef>
          <a:spcPts val="1467"/>
        </a:spcBef>
        <a:buFont typeface="Arial" panose="020B0604020202020204" pitchFamily="34" charset="0"/>
        <a:buChar char="•"/>
        <a:defRPr sz="4107" kern="1200">
          <a:solidFill>
            <a:schemeClr val="tx1"/>
          </a:solidFill>
          <a:latin typeface="+mn-lt"/>
          <a:ea typeface="+mn-ea"/>
          <a:cs typeface="+mn-cs"/>
        </a:defRPr>
      </a:lvl1pPr>
      <a:lvl2pPr marL="100586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2pPr>
      <a:lvl3pPr marL="1676438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234701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301758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68816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35873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502931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699890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75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5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72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30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7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45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4027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602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C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645959F-8F25-4C53-BA85-26487A636325}"/>
              </a:ext>
            </a:extLst>
          </p:cNvPr>
          <p:cNvSpPr txBox="1"/>
          <p:nvPr/>
        </p:nvSpPr>
        <p:spPr>
          <a:xfrm>
            <a:off x="0" y="86493"/>
            <a:ext cx="1554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Land Water Conservation Fund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Project Agreement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3E1679-0A8C-4D41-BB26-1CB7CE8E7CA5}"/>
              </a:ext>
            </a:extLst>
          </p:cNvPr>
          <p:cNvSpPr txBox="1"/>
          <p:nvPr/>
        </p:nvSpPr>
        <p:spPr>
          <a:xfrm>
            <a:off x="703386" y="1600200"/>
            <a:ext cx="14025488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Project – Veterans Memorial Park and Sports Complex Improvements</a:t>
            </a:r>
          </a:p>
          <a:p>
            <a:pPr marL="2171700" lvl="4" indent="-342900"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PROPOSED 150,000 GALLON STORAGE TANK AT EXISTING VETERAN'S MEMORIAL PARK WELL SITE</a:t>
            </a:r>
          </a:p>
          <a:p>
            <a:pPr marL="2171700" lvl="4" indent="-342900"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PROPOSED BOOSTER STATION INSIDE STEEL BUILDING  </a:t>
            </a:r>
          </a:p>
          <a:p>
            <a:pPr marL="2171700" lvl="4" indent="-342900"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PROPOSED WELLSITE PIPING, FENCING, WELL MOTOR, WELL PUMP </a:t>
            </a:r>
          </a:p>
          <a:p>
            <a:pPr marL="2171700" lvl="4" indent="-342900"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PROPOSED ELECTRICAL SERVICE UPGRADE AT SITE </a:t>
            </a:r>
          </a:p>
          <a:p>
            <a:pPr marL="2171700" lvl="4" indent="-342900"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PROPOSED MAINLINE TO FEED VETERANS MEMORIAL PARK SPORTS COMPLEX </a:t>
            </a:r>
          </a:p>
          <a:p>
            <a:pPr marL="2171700" lvl="4" indent="-342900"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PROPOSED WATER CANNON INSTALL LOCATION FOR PROPOSED ARTIFICIAL TURF FOOTBALL FIELD. </a:t>
            </a:r>
          </a:p>
          <a:p>
            <a:pPr marL="2171700" lvl="4" indent="-342900"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PROPOSED IRRIGATION LAYOUT LOCATION FOR SPORTS FIELDS AND VOLLEYBALL AREA. </a:t>
            </a:r>
          </a:p>
          <a:p>
            <a:pPr marL="2171700" lvl="4" indent="-342900"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PROPOSED ARTIFICIAL TURF AT FOOTBALL FIELD</a:t>
            </a:r>
          </a:p>
          <a:p>
            <a:pPr marL="2171700" lvl="4" indent="-342900"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PROPOSED SITE GRADING, SAND BASE INSTALLATION, AND FIELD REORIENTATION AT SOFTBALL FIELD</a:t>
            </a:r>
          </a:p>
          <a:p>
            <a:pPr marL="2171700" lvl="4" indent="-342900"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PROPOSED SITE FENCING, BACKSTOP, AND DUGOUTS AT SOFTBALL FIELD</a:t>
            </a:r>
            <a:endParaRPr lang="en-US" sz="3200" dirty="0">
              <a:solidFill>
                <a:schemeClr val="bg1"/>
              </a:solidFill>
            </a:endParaRPr>
          </a:p>
          <a:p>
            <a:pPr marL="2286000" lvl="4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Project Cost – Estimated $3M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State Parks Funding = $1.5 M Grant Funded via State Parks Grant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City Share = Cash Match Funding+ 6% Surcharge</a:t>
            </a:r>
          </a:p>
          <a:p>
            <a:pPr lvl="4"/>
            <a:r>
              <a:rPr lang="en-US" sz="3200" dirty="0">
                <a:solidFill>
                  <a:schemeClr val="bg1"/>
                </a:solidFill>
              </a:rPr>
              <a:t>  =  $</a:t>
            </a:r>
            <a:r>
              <a:rPr lang="en-US" sz="3200" dirty="0" err="1">
                <a:solidFill>
                  <a:schemeClr val="bg1"/>
                </a:solidFill>
              </a:rPr>
              <a:t>1.5M</a:t>
            </a:r>
            <a:r>
              <a:rPr lang="en-US" sz="3200" dirty="0">
                <a:solidFill>
                  <a:schemeClr val="bg1"/>
                </a:solidFill>
              </a:rPr>
              <a:t> + $90,000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58873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C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0CAA323-475A-4829-9283-ABC8A2EDF4EC}"/>
              </a:ext>
            </a:extLst>
          </p:cNvPr>
          <p:cNvSpPr txBox="1"/>
          <p:nvPr/>
        </p:nvSpPr>
        <p:spPr>
          <a:xfrm>
            <a:off x="0" y="86493"/>
            <a:ext cx="1554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Land Water Conservation Fund Boundary Map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E0D5CD7-B68D-4A6F-B078-67C082CE0765}"/>
              </a:ext>
            </a:extLst>
          </p:cNvPr>
          <p:cNvGrpSpPr/>
          <p:nvPr/>
        </p:nvGrpSpPr>
        <p:grpSpPr>
          <a:xfrm>
            <a:off x="1828829" y="732665"/>
            <a:ext cx="11850130" cy="9156919"/>
            <a:chOff x="1828829" y="732665"/>
            <a:chExt cx="11850130" cy="9156919"/>
          </a:xfrm>
        </p:grpSpPr>
        <p:graphicFrame>
          <p:nvGraphicFramePr>
            <p:cNvPr id="9" name="Object 8">
              <a:extLst>
                <a:ext uri="{FF2B5EF4-FFF2-40B4-BE49-F238E27FC236}">
                  <a16:creationId xmlns:a16="http://schemas.microsoft.com/office/drawing/2014/main" id="{AD5CE7AC-82DB-4203-A64E-51E8BA6BD4E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1976676"/>
                </p:ext>
              </p:extLst>
            </p:nvPr>
          </p:nvGraphicFramePr>
          <p:xfrm>
            <a:off x="1828829" y="732665"/>
            <a:ext cx="11850130" cy="91569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9" name="Acrobat Document" r:id="rId3" imgW="7543542" imgH="5829070" progId="Acrobat.Document.2017">
                    <p:embed/>
                  </p:oleObj>
                </mc:Choice>
                <mc:Fallback>
                  <p:oleObj name="Acrobat Document" r:id="rId3" imgW="7543542" imgH="5829070" progId="Acrobat.Document.2017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828829" y="732665"/>
                          <a:ext cx="11850130" cy="915691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A7CB5F6-5251-46FD-ACD9-9E6FCF3658A2}"/>
                </a:ext>
              </a:extLst>
            </p:cNvPr>
            <p:cNvSpPr txBox="1"/>
            <p:nvPr/>
          </p:nvSpPr>
          <p:spPr>
            <a:xfrm>
              <a:off x="8462363" y="2367758"/>
              <a:ext cx="1050324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FOOTBALL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BDF09F2-994E-4952-90F3-AD892D21DB90}"/>
                </a:ext>
              </a:extLst>
            </p:cNvPr>
            <p:cNvSpPr txBox="1"/>
            <p:nvPr/>
          </p:nvSpPr>
          <p:spPr>
            <a:xfrm>
              <a:off x="5785066" y="1902319"/>
              <a:ext cx="1095632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WELL SITE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EC467E2-5C1A-4F4A-A52A-0C359202961D}"/>
                </a:ext>
              </a:extLst>
            </p:cNvPr>
            <p:cNvSpPr txBox="1"/>
            <p:nvPr/>
          </p:nvSpPr>
          <p:spPr>
            <a:xfrm>
              <a:off x="10612438" y="2260664"/>
              <a:ext cx="1091513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SOFTBALL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AF8CAFA-A099-48F4-96D8-E69DCFB7A57C}"/>
                </a:ext>
              </a:extLst>
            </p:cNvPr>
            <p:cNvSpPr txBox="1"/>
            <p:nvPr/>
          </p:nvSpPr>
          <p:spPr>
            <a:xfrm>
              <a:off x="8639476" y="3537529"/>
              <a:ext cx="1091513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TENNIS</a:t>
              </a:r>
            </a:p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COURTS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24E9F32-3D32-480F-AC06-E6F87F4F2C63}"/>
                </a:ext>
              </a:extLst>
            </p:cNvPr>
            <p:cNvSpPr txBox="1"/>
            <p:nvPr/>
          </p:nvSpPr>
          <p:spPr>
            <a:xfrm>
              <a:off x="11629811" y="4155367"/>
              <a:ext cx="1091513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BASEBALL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A2D74C2-142A-46C7-8BC1-793A929AF719}"/>
                </a:ext>
              </a:extLst>
            </p:cNvPr>
            <p:cNvSpPr txBox="1"/>
            <p:nvPr/>
          </p:nvSpPr>
          <p:spPr>
            <a:xfrm>
              <a:off x="11885185" y="2281260"/>
              <a:ext cx="988540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FF0000"/>
                  </a:solidFill>
                </a:rPr>
                <a:t>PROPOSED </a:t>
              </a:r>
            </a:p>
            <a:p>
              <a:pPr algn="ctr"/>
              <a:r>
                <a:rPr lang="en-US" sz="1200" dirty="0">
                  <a:solidFill>
                    <a:srgbClr val="FF0000"/>
                  </a:solidFill>
                </a:rPr>
                <a:t>VOLLEYBALL</a:t>
              </a:r>
            </a:p>
            <a:p>
              <a:pPr algn="ctr"/>
              <a:r>
                <a:rPr lang="en-US" sz="1200" dirty="0">
                  <a:solidFill>
                    <a:srgbClr val="FF0000"/>
                  </a:solidFill>
                </a:rPr>
                <a:t>COURTS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5D096EC-BD27-4506-80C3-43BC444A1E90}"/>
                </a:ext>
              </a:extLst>
            </p:cNvPr>
            <p:cNvSpPr txBox="1"/>
            <p:nvPr/>
          </p:nvSpPr>
          <p:spPr>
            <a:xfrm>
              <a:off x="3882125" y="4336601"/>
              <a:ext cx="1453978" cy="9233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VETERAN’S </a:t>
              </a:r>
            </a:p>
            <a:p>
              <a:pPr algn="ctr"/>
              <a:r>
                <a:rPr lang="en-US" b="1" dirty="0"/>
                <a:t>MEMORIAL</a:t>
              </a:r>
            </a:p>
            <a:p>
              <a:pPr algn="ctr"/>
              <a:r>
                <a:rPr lang="en-US" b="1" dirty="0"/>
                <a:t>PARK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54A2D65-B167-42E0-BD06-C8F1FD023120}"/>
                </a:ext>
              </a:extLst>
            </p:cNvPr>
            <p:cNvSpPr txBox="1"/>
            <p:nvPr/>
          </p:nvSpPr>
          <p:spPr>
            <a:xfrm>
              <a:off x="10027552" y="2808482"/>
              <a:ext cx="1453978" cy="95410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VETERAN’S </a:t>
              </a:r>
            </a:p>
            <a:p>
              <a:pPr algn="ctr"/>
              <a:r>
                <a:rPr lang="en-US" sz="1400" b="1" dirty="0"/>
                <a:t>MEMORIAL</a:t>
              </a:r>
            </a:p>
            <a:p>
              <a:pPr algn="ctr"/>
              <a:r>
                <a:rPr lang="en-US" sz="1400" b="1" dirty="0"/>
                <a:t>SPORTS COMPLEX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D8992BB-7E9F-4D5C-ADC0-B14E90884EE8}"/>
                </a:ext>
              </a:extLst>
            </p:cNvPr>
            <p:cNvSpPr txBox="1"/>
            <p:nvPr/>
          </p:nvSpPr>
          <p:spPr>
            <a:xfrm>
              <a:off x="9811995" y="4657190"/>
              <a:ext cx="1503405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rgbClr val="FF0000"/>
                  </a:solidFill>
                </a:rPr>
                <a:t>LWCF</a:t>
              </a:r>
              <a:r>
                <a:rPr lang="en-US" sz="1400" dirty="0">
                  <a:solidFill>
                    <a:srgbClr val="FF0000"/>
                  </a:solidFill>
                </a:rPr>
                <a:t> BOUNDARY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1541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66876EAF1221458D8998D8F096E15A" ma:contentTypeVersion="" ma:contentTypeDescription="Create a new document." ma:contentTypeScope="" ma:versionID="069b88c8d600badb997028cbb1f79dd3">
  <xsd:schema xmlns:xsd="http://www.w3.org/2001/XMLSchema" xmlns:xs="http://www.w3.org/2001/XMLSchema" xmlns:p="http://schemas.microsoft.com/office/2006/metadata/properties" xmlns:ns2="96E3BAF1-7DB7-41F1-A18D-8C0BA3CACC8C" xmlns:ns3="96e3baf1-7db7-41f1-a18d-8c0ba3cacc8c" xmlns:ns4="e4abc967-9c63-4210-b036-43ecd1c3b892" targetNamespace="http://schemas.microsoft.com/office/2006/metadata/properties" ma:root="true" ma:fieldsID="d23145576b25f8f838258490063af86a" ns2:_="" ns3:_="" ns4:_="">
    <xsd:import namespace="96E3BAF1-7DB7-41F1-A18D-8C0BA3CACC8C"/>
    <xsd:import namespace="96e3baf1-7db7-41f1-a18d-8c0ba3cacc8c"/>
    <xsd:import namespace="e4abc967-9c63-4210-b036-43ecd1c3b8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E3BAF1-7DB7-41F1-A18D-8C0BA3CACC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e3baf1-7db7-41f1-a18d-8c0ba3cacc8c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abc967-9c63-4210-b036-43ecd1c3b89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81E0ED-8F6C-44FA-A32E-EA9903A9B5CE}"/>
</file>

<file path=customXml/itemProps2.xml><?xml version="1.0" encoding="utf-8"?>
<ds:datastoreItem xmlns:ds="http://schemas.openxmlformats.org/officeDocument/2006/customXml" ds:itemID="{875543EB-0ECD-4299-941B-0798F56FC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8D97F7-44C6-4431-8429-7268142F220C}">
  <ds:schemaRefs>
    <ds:schemaRef ds:uri="http://schemas.microsoft.com/office/2006/metadata/properties"/>
    <ds:schemaRef ds:uri="http://purl.org/dc/dcmitype/"/>
    <ds:schemaRef ds:uri="f6cbeeaf-8cce-45bb-9443-7eb52a763a4a"/>
    <ds:schemaRef ds:uri="dd24f44b-f165-4706-bdf1-9be4825a6aa3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309</TotalTime>
  <Words>174</Words>
  <Application>Microsoft Office PowerPoint</Application>
  <PresentationFormat>Custom</PresentationFormat>
  <Paragraphs>37</Paragraphs>
  <Slides>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Adobe Acrobat Document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Irene Zuniga</dc:creator>
  <cp:lastModifiedBy>Irene Zuniga</cp:lastModifiedBy>
  <cp:revision>4</cp:revision>
  <cp:lastPrinted>2022-01-11T19:45:47Z</cp:lastPrinted>
  <dcterms:created xsi:type="dcterms:W3CDTF">2022-01-11T14:36:18Z</dcterms:created>
  <dcterms:modified xsi:type="dcterms:W3CDTF">2022-01-11T19:45:56Z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0x010100E266876EAF1221458D8998D8F096E15A</vt:lpwstr>
  </property>
</Properties>
</file>