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6" r:id="rId6"/>
    <p:sldId id="269" r:id="rId7"/>
    <p:sldId id="261" r:id="rId8"/>
    <p:sldId id="262" r:id="rId9"/>
    <p:sldId id="265" r:id="rId10"/>
    <p:sldId id="270" r:id="rId11"/>
    <p:sldId id="271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felix\Documents\Excel\Analysis\Historical%20PSPRS%20contrib%20and%20fundi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Sheet1!$B$2</c:f>
              <c:strCache>
                <c:ptCount val="1"/>
                <c:pt idx="0">
                  <c:v> Police Contribution Rate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Sheet1!$A$3:$A$12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Sheet1!$B$4:$B$12</c:f>
              <c:numCache>
                <c:formatCode>0.00%</c:formatCode>
                <c:ptCount val="9"/>
                <c:pt idx="0">
                  <c:v>0.3125</c:v>
                </c:pt>
                <c:pt idx="1">
                  <c:v>0.3196</c:v>
                </c:pt>
                <c:pt idx="2">
                  <c:v>0.43190000000000001</c:v>
                </c:pt>
                <c:pt idx="3">
                  <c:v>0.46578000000000003</c:v>
                </c:pt>
                <c:pt idx="4">
                  <c:v>0.51149999999999995</c:v>
                </c:pt>
                <c:pt idx="5">
                  <c:v>0.56950000000000001</c:v>
                </c:pt>
                <c:pt idx="6">
                  <c:v>0.59789999999999999</c:v>
                </c:pt>
                <c:pt idx="7">
                  <c:v>0.64480000000000004</c:v>
                </c:pt>
                <c:pt idx="8">
                  <c:v>0.61109999999999998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3345-441A-9E4F-0CC9B93C1F13}"/>
            </c:ext>
          </c:extLst>
        </c:ser>
        <c:ser>
          <c:idx val="2"/>
          <c:order val="1"/>
          <c:tx>
            <c:strRef>
              <c:f>Sheet1!$C$2</c:f>
              <c:strCache>
                <c:ptCount val="1"/>
                <c:pt idx="0">
                  <c:v>FireContribution Rate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Sheet1!$A$3:$A$12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Sheet1!$C$4:$C$12</c:f>
              <c:numCache>
                <c:formatCode>0.00%</c:formatCode>
                <c:ptCount val="9"/>
                <c:pt idx="0">
                  <c:v>0.26100000000000001</c:v>
                </c:pt>
                <c:pt idx="1">
                  <c:v>0.28499999999999998</c:v>
                </c:pt>
                <c:pt idx="2">
                  <c:v>0.38019999999999998</c:v>
                </c:pt>
                <c:pt idx="3">
                  <c:v>0.37440000000000001</c:v>
                </c:pt>
                <c:pt idx="4">
                  <c:v>0.46360000000000001</c:v>
                </c:pt>
                <c:pt idx="5">
                  <c:v>0.51790000000000003</c:v>
                </c:pt>
                <c:pt idx="6">
                  <c:v>0.52</c:v>
                </c:pt>
                <c:pt idx="7">
                  <c:v>0.61860000000000004</c:v>
                </c:pt>
                <c:pt idx="8">
                  <c:v>0.5837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3345-441A-9E4F-0CC9B93C1F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17434207"/>
        <c:axId val="817435455"/>
      </c:barChart>
      <c:catAx>
        <c:axId val="817434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7435455"/>
        <c:crosses val="autoZero"/>
        <c:auto val="1"/>
        <c:lblAlgn val="ctr"/>
        <c:lblOffset val="100"/>
        <c:noMultiLvlLbl val="0"/>
      </c:catAx>
      <c:valAx>
        <c:axId val="8174354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7434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DB13037-0C20-42BA-9EED-2C191E5B812A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A2A00E7-9251-455D-8094-F6B0B6D936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13037-0C20-42BA-9EED-2C191E5B812A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00E7-9251-455D-8094-F6B0B6D93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13037-0C20-42BA-9EED-2C191E5B812A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00E7-9251-455D-8094-F6B0B6D936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13037-0C20-42BA-9EED-2C191E5B812A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00E7-9251-455D-8094-F6B0B6D936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DB13037-0C20-42BA-9EED-2C191E5B812A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A2A00E7-9251-455D-8094-F6B0B6D936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13037-0C20-42BA-9EED-2C191E5B812A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00E7-9251-455D-8094-F6B0B6D936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13037-0C20-42BA-9EED-2C191E5B812A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00E7-9251-455D-8094-F6B0B6D936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13037-0C20-42BA-9EED-2C191E5B812A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00E7-9251-455D-8094-F6B0B6D936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13037-0C20-42BA-9EED-2C191E5B812A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00E7-9251-455D-8094-F6B0B6D936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13037-0C20-42BA-9EED-2C191E5B812A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00E7-9251-455D-8094-F6B0B6D936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13037-0C20-42BA-9EED-2C191E5B812A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00E7-9251-455D-8094-F6B0B6D936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B13037-0C20-42BA-9EED-2C191E5B812A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A2A00E7-9251-455D-8094-F6B0B6D936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Public Safety Personnel Retirement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June </a:t>
            </a:r>
            <a:r>
              <a:rPr lang="en-US" dirty="0"/>
              <a:t>14, 2021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Budgeted Contribution Amount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F25F58D-E2F5-4A58-B3BA-F95B536370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7810981"/>
              </p:ext>
            </p:extLst>
          </p:nvPr>
        </p:nvGraphicFramePr>
        <p:xfrm>
          <a:off x="685800" y="1524000"/>
          <a:ext cx="7391400" cy="4724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1286">
                  <a:extLst>
                    <a:ext uri="{9D8B030D-6E8A-4147-A177-3AD203B41FA5}">
                      <a16:colId xmlns:a16="http://schemas.microsoft.com/office/drawing/2014/main" val="2107996254"/>
                    </a:ext>
                  </a:extLst>
                </a:gridCol>
                <a:gridCol w="1935142">
                  <a:extLst>
                    <a:ext uri="{9D8B030D-6E8A-4147-A177-3AD203B41FA5}">
                      <a16:colId xmlns:a16="http://schemas.microsoft.com/office/drawing/2014/main" val="3865832153"/>
                    </a:ext>
                  </a:extLst>
                </a:gridCol>
                <a:gridCol w="1956177">
                  <a:extLst>
                    <a:ext uri="{9D8B030D-6E8A-4147-A177-3AD203B41FA5}">
                      <a16:colId xmlns:a16="http://schemas.microsoft.com/office/drawing/2014/main" val="539211761"/>
                    </a:ext>
                  </a:extLst>
                </a:gridCol>
                <a:gridCol w="1968795">
                  <a:extLst>
                    <a:ext uri="{9D8B030D-6E8A-4147-A177-3AD203B41FA5}">
                      <a16:colId xmlns:a16="http://schemas.microsoft.com/office/drawing/2014/main" val="3015611404"/>
                    </a:ext>
                  </a:extLst>
                </a:gridCol>
              </a:tblGrid>
              <a:tr h="4294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sng" strike="noStrike">
                          <a:effectLst/>
                        </a:rPr>
                        <a:t>Police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sng" strike="noStrike">
                          <a:effectLst/>
                        </a:rPr>
                        <a:t>Fire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sng" strike="noStrike">
                          <a:effectLst/>
                        </a:rPr>
                        <a:t>Total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5410077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2013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$1,219,694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$606,993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$1,826,687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7486571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2014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$1,358,210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$706,850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$2,065,060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4296187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2015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$1,455,394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$767,823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$2,223,217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9201934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2016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$1,954,303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$1,053,198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$3,007,501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5039687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2017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$2,232,650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$1,084,147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$3,316,797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5372999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2018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$2,451,697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$1,342,443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$3,794,140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88997883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2019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$2,747,722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$1,619,639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$4,367,361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0574500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2020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$2,703,131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$1,720,817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$4,423,948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721226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2021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$3,241,333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$2,079,461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$5,320,794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7644032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2022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$3,345,066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$2,272,168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>
                          <a:effectLst/>
                        </a:rPr>
                        <a:t>$5,617,234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20880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City Fiscal Policy – PSPRS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Contribute the mandatory contribution amount specified by PSPRS</a:t>
            </a:r>
          </a:p>
          <a:p>
            <a:pPr>
              <a:lnSpc>
                <a:spcPct val="110000"/>
              </a:lnSpc>
            </a:pPr>
            <a:r>
              <a:rPr lang="en-US" dirty="0"/>
              <a:t>Strive to continue making contributions for PSPRS  members in the Deferred Retirement Option Plan (DROP)</a:t>
            </a:r>
          </a:p>
          <a:p>
            <a:pPr>
              <a:lnSpc>
                <a:spcPct val="110000"/>
              </a:lnSpc>
            </a:pPr>
            <a:r>
              <a:rPr lang="en-US" dirty="0"/>
              <a:t>Strive to pay the total budgeted annual PSPRS contribution, even if it is more than the required amount</a:t>
            </a:r>
          </a:p>
          <a:p>
            <a:pPr>
              <a:lnSpc>
                <a:spcPct val="110000"/>
              </a:lnSpc>
            </a:pPr>
            <a:r>
              <a:rPr lang="en-US" dirty="0"/>
              <a:t>Strive to pay the total budgeted contribution in the first quarter of the fiscal year</a:t>
            </a:r>
          </a:p>
          <a:p>
            <a:pPr>
              <a:lnSpc>
                <a:spcPct val="110000"/>
              </a:lnSpc>
            </a:pPr>
            <a:r>
              <a:rPr lang="en-US" dirty="0"/>
              <a:t>Strive to pay the contribution rate for the current fiscal year if the new fiscal year’s contribution rate is less than the current one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City of Sierra Vista joined the Arizona State Retirement System back in the 1960’s</a:t>
            </a:r>
          </a:p>
          <a:p>
            <a:r>
              <a:rPr lang="en-US" dirty="0"/>
              <a:t>Once a city joins, it cannot leave</a:t>
            </a:r>
          </a:p>
          <a:p>
            <a:r>
              <a:rPr lang="en-US" dirty="0"/>
              <a:t>Each year an actuarial calculates the actuarial liability of each participant in the System</a:t>
            </a:r>
          </a:p>
          <a:p>
            <a:r>
              <a:rPr lang="en-US" dirty="0"/>
              <a:t>The Police and Fire departments are separate participants and each has its own valuation</a:t>
            </a:r>
          </a:p>
          <a:p>
            <a:r>
              <a:rPr lang="en-US" dirty="0"/>
              <a:t>Every five years the System updates its actuarial assumptions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this actuarial liability?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Employees that retire from the City are owed a retirement income for the rest of their life.  An actuarial liability is the estimate of this liability as it is impossible to calculate the actual liability.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in an Actuarial 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Will the employee retire?</a:t>
            </a:r>
          </a:p>
          <a:p>
            <a:r>
              <a:rPr lang="en-US" dirty="0"/>
              <a:t>If they retire, how many years of service will they have?</a:t>
            </a:r>
          </a:p>
          <a:p>
            <a:r>
              <a:rPr lang="en-US" dirty="0"/>
              <a:t>What will their pay at retirement be?</a:t>
            </a:r>
          </a:p>
          <a:p>
            <a:pPr lvl="1"/>
            <a:r>
              <a:rPr lang="en-US" dirty="0"/>
              <a:t>Raises</a:t>
            </a:r>
          </a:p>
          <a:p>
            <a:pPr lvl="1"/>
            <a:r>
              <a:rPr lang="en-US" dirty="0"/>
              <a:t>Promotions</a:t>
            </a:r>
          </a:p>
          <a:p>
            <a:pPr lvl="1"/>
            <a:r>
              <a:rPr lang="en-US" dirty="0"/>
              <a:t>Cost of Living Adjustments </a:t>
            </a:r>
          </a:p>
          <a:p>
            <a:r>
              <a:rPr lang="en-US" dirty="0"/>
              <a:t>How long will they live after they retire?</a:t>
            </a:r>
          </a:p>
          <a:p>
            <a:r>
              <a:rPr lang="en-US" dirty="0"/>
              <a:t>What will the rate of return on the investments be?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we Get 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/>
              <a:t>Investment plan</a:t>
            </a:r>
          </a:p>
          <a:p>
            <a:pPr>
              <a:lnSpc>
                <a:spcPct val="200000"/>
              </a:lnSpc>
            </a:pPr>
            <a:r>
              <a:rPr lang="en-US" sz="2800" dirty="0"/>
              <a:t>Investment losses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2003-2004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2008-2009</a:t>
            </a:r>
          </a:p>
          <a:p>
            <a:pPr>
              <a:lnSpc>
                <a:spcPct val="200000"/>
              </a:lnSpc>
            </a:pPr>
            <a:r>
              <a:rPr lang="en-US" sz="2800" dirty="0"/>
              <a:t>Retiree COLA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 Breakdown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Employer normal cost</a:t>
            </a:r>
          </a:p>
          <a:p>
            <a:pPr>
              <a:lnSpc>
                <a:spcPct val="200000"/>
              </a:lnSpc>
            </a:pPr>
            <a:r>
              <a:rPr lang="en-US" dirty="0"/>
              <a:t>Amortization of unfunded liabilities</a:t>
            </a:r>
          </a:p>
          <a:p>
            <a:pPr>
              <a:lnSpc>
                <a:spcPct val="200000"/>
              </a:lnSpc>
            </a:pPr>
            <a:r>
              <a:rPr lang="en-US" dirty="0"/>
              <a:t>Health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Contribution rates and funding ratios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93918BA-B8FA-4444-9B78-FC490118D7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9059122"/>
              </p:ext>
            </p:extLst>
          </p:nvPr>
        </p:nvGraphicFramePr>
        <p:xfrm>
          <a:off x="914400" y="1600201"/>
          <a:ext cx="7391401" cy="39204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8009">
                  <a:extLst>
                    <a:ext uri="{9D8B030D-6E8A-4147-A177-3AD203B41FA5}">
                      <a16:colId xmlns:a16="http://schemas.microsoft.com/office/drawing/2014/main" val="261592863"/>
                    </a:ext>
                  </a:extLst>
                </a:gridCol>
                <a:gridCol w="1701829">
                  <a:extLst>
                    <a:ext uri="{9D8B030D-6E8A-4147-A177-3AD203B41FA5}">
                      <a16:colId xmlns:a16="http://schemas.microsoft.com/office/drawing/2014/main" val="4229627718"/>
                    </a:ext>
                  </a:extLst>
                </a:gridCol>
                <a:gridCol w="1546353">
                  <a:extLst>
                    <a:ext uri="{9D8B030D-6E8A-4147-A177-3AD203B41FA5}">
                      <a16:colId xmlns:a16="http://schemas.microsoft.com/office/drawing/2014/main" val="1077957732"/>
                    </a:ext>
                  </a:extLst>
                </a:gridCol>
                <a:gridCol w="1495928">
                  <a:extLst>
                    <a:ext uri="{9D8B030D-6E8A-4147-A177-3AD203B41FA5}">
                      <a16:colId xmlns:a16="http://schemas.microsoft.com/office/drawing/2014/main" val="3808137445"/>
                    </a:ext>
                  </a:extLst>
                </a:gridCol>
                <a:gridCol w="1399282">
                  <a:extLst>
                    <a:ext uri="{9D8B030D-6E8A-4147-A177-3AD203B41FA5}">
                      <a16:colId xmlns:a16="http://schemas.microsoft.com/office/drawing/2014/main" val="800141055"/>
                    </a:ext>
                  </a:extLst>
                </a:gridCol>
              </a:tblGrid>
              <a:tr h="75793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Police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Fire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880183"/>
                  </a:ext>
                </a:extLst>
              </a:tr>
              <a:tr h="508678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strike="noStrike">
                          <a:effectLst/>
                        </a:rPr>
                        <a:t>Year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strike="noStrike">
                          <a:effectLst/>
                        </a:rPr>
                        <a:t>Contribution Rate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strike="noStrike">
                          <a:effectLst/>
                        </a:rPr>
                        <a:t>Funding 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strike="noStrike">
                          <a:effectLst/>
                        </a:rPr>
                        <a:t>Contribution Rate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strike="noStrike">
                          <a:effectLst/>
                        </a:rPr>
                        <a:t>Funding 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2904959"/>
                  </a:ext>
                </a:extLst>
              </a:tr>
              <a:tr h="508678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2020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59.79%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46.10%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52.00%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54.00%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2661246"/>
                  </a:ext>
                </a:extLst>
              </a:tr>
              <a:tr h="508678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2015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31.96%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42.20%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 dirty="0">
                          <a:effectLst/>
                        </a:rPr>
                        <a:t>28.50%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55.59%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0837504"/>
                  </a:ext>
                </a:extLst>
              </a:tr>
              <a:tr h="508678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2010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20.79%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62.80%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 dirty="0">
                          <a:effectLst/>
                        </a:rPr>
                        <a:t>14.88%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87.50%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0348310"/>
                  </a:ext>
                </a:extLst>
              </a:tr>
              <a:tr h="508678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2005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10.29%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77.30%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 dirty="0">
                          <a:effectLst/>
                        </a:rPr>
                        <a:t>2.00%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101.60%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7185586"/>
                  </a:ext>
                </a:extLst>
              </a:tr>
              <a:tr h="508678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2000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5.84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111.80%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3.09%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 dirty="0">
                          <a:effectLst/>
                        </a:rPr>
                        <a:t>175.60%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869709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Annual Contribution Rate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E527446-9424-4453-A5F0-8FA0C7FD9A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0885610"/>
              </p:ext>
            </p:extLst>
          </p:nvPr>
        </p:nvGraphicFramePr>
        <p:xfrm>
          <a:off x="1447800" y="1524001"/>
          <a:ext cx="6781800" cy="46482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5661">
                  <a:extLst>
                    <a:ext uri="{9D8B030D-6E8A-4147-A177-3AD203B41FA5}">
                      <a16:colId xmlns:a16="http://schemas.microsoft.com/office/drawing/2014/main" val="4240635795"/>
                    </a:ext>
                  </a:extLst>
                </a:gridCol>
                <a:gridCol w="3202061">
                  <a:extLst>
                    <a:ext uri="{9D8B030D-6E8A-4147-A177-3AD203B41FA5}">
                      <a16:colId xmlns:a16="http://schemas.microsoft.com/office/drawing/2014/main" val="1908994172"/>
                    </a:ext>
                  </a:extLst>
                </a:gridCol>
                <a:gridCol w="1954078">
                  <a:extLst>
                    <a:ext uri="{9D8B030D-6E8A-4147-A177-3AD203B41FA5}">
                      <a16:colId xmlns:a16="http://schemas.microsoft.com/office/drawing/2014/main" val="155331641"/>
                    </a:ext>
                  </a:extLst>
                </a:gridCol>
              </a:tblGrid>
              <a:tr h="55451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Police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Fire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2119667"/>
                  </a:ext>
                </a:extLst>
              </a:tr>
              <a:tr h="37215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strike="noStrike">
                          <a:effectLst/>
                        </a:rPr>
                        <a:t>Year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strike="noStrike" dirty="0">
                          <a:effectLst/>
                        </a:rPr>
                        <a:t>Contribution Rate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strike="noStrike">
                          <a:effectLst/>
                        </a:rPr>
                        <a:t>Contribution Rate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1511168"/>
                  </a:ext>
                </a:extLst>
              </a:tr>
              <a:tr h="37215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2022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61.11%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58.37%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3899376"/>
                  </a:ext>
                </a:extLst>
              </a:tr>
              <a:tr h="37215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2021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64.48%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61.86%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6923861"/>
                  </a:ext>
                </a:extLst>
              </a:tr>
              <a:tr h="37215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2020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 dirty="0">
                          <a:effectLst/>
                        </a:rPr>
                        <a:t>59.79%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52.00%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7140562"/>
                  </a:ext>
                </a:extLst>
              </a:tr>
              <a:tr h="37215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2019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56.95%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51.79%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4008486"/>
                  </a:ext>
                </a:extLst>
              </a:tr>
              <a:tr h="37215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2018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51.15%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46.36%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5363746"/>
                  </a:ext>
                </a:extLst>
              </a:tr>
              <a:tr h="37215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2017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 dirty="0">
                          <a:effectLst/>
                        </a:rPr>
                        <a:t>46.58%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37.44%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2425925"/>
                  </a:ext>
                </a:extLst>
              </a:tr>
              <a:tr h="37215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2016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 dirty="0">
                          <a:effectLst/>
                        </a:rPr>
                        <a:t>43.19%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38.02%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5789060"/>
                  </a:ext>
                </a:extLst>
              </a:tr>
              <a:tr h="37215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2015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31.96%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28.50%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6185823"/>
                  </a:ext>
                </a:extLst>
              </a:tr>
              <a:tr h="37215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2014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 dirty="0">
                          <a:effectLst/>
                        </a:rPr>
                        <a:t>31.25%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26.10%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6821403"/>
                  </a:ext>
                </a:extLst>
              </a:tr>
              <a:tr h="37215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2013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 dirty="0">
                          <a:effectLst/>
                        </a:rPr>
                        <a:t>29.28%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 dirty="0">
                          <a:effectLst/>
                        </a:rPr>
                        <a:t>22.87%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491404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Contribution Rate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F98F872-7661-4493-9AF3-FE0E7605E6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6861925"/>
              </p:ext>
            </p:extLst>
          </p:nvPr>
        </p:nvGraphicFramePr>
        <p:xfrm>
          <a:off x="1295400" y="1371600"/>
          <a:ext cx="6629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3620</TotalTime>
  <Words>483</Words>
  <Application>Microsoft Office PowerPoint</Application>
  <PresentationFormat>On-screen Show (4:3)</PresentationFormat>
  <Paragraphs>149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Bookman Old Style</vt:lpstr>
      <vt:lpstr>Gill Sans MT</vt:lpstr>
      <vt:lpstr>Wingdings</vt:lpstr>
      <vt:lpstr>Wingdings 3</vt:lpstr>
      <vt:lpstr>Origin</vt:lpstr>
      <vt:lpstr>Public Safety Personnel Retirement System</vt:lpstr>
      <vt:lpstr>Background</vt:lpstr>
      <vt:lpstr>What is this actuarial liability?</vt:lpstr>
      <vt:lpstr>Assumptions in an Actuarial Valuation</vt:lpstr>
      <vt:lpstr>How Did we Get Here?</vt:lpstr>
      <vt:lpstr>Contribution Breakdown</vt:lpstr>
      <vt:lpstr>Contribution rates and funding ratios</vt:lpstr>
      <vt:lpstr>Annual Contribution Rate</vt:lpstr>
      <vt:lpstr>Annual Contribution Rate</vt:lpstr>
      <vt:lpstr>Budgeted Contribution Amount</vt:lpstr>
      <vt:lpstr>City Fiscal Policy – PSPRS section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Safety Personnel Retirement System</dc:title>
  <dc:creator>dfelix</dc:creator>
  <cp:lastModifiedBy>David Felix</cp:lastModifiedBy>
  <cp:revision>83</cp:revision>
  <cp:lastPrinted>2021-06-11T23:14:56Z</cp:lastPrinted>
  <dcterms:created xsi:type="dcterms:W3CDTF">2012-12-04T17:48:32Z</dcterms:created>
  <dcterms:modified xsi:type="dcterms:W3CDTF">2021-06-11T23:51:11Z</dcterms:modified>
</cp:coreProperties>
</file>